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3" r:id="rId20"/>
    <p:sldId id="274" r:id="rId21"/>
    <p:sldId id="284" r:id="rId22"/>
    <p:sldId id="287" r:id="rId23"/>
    <p:sldId id="289" r:id="rId24"/>
  </p:sldIdLst>
  <p:sldSz cx="18288000" cy="10287000"/>
  <p:notesSz cx="6858000" cy="9144000"/>
  <p:embeddedFontLst>
    <p:embeddedFont>
      <p:font typeface="Canva Sans" panose="020B0604020202020204" charset="0"/>
      <p:regular r:id="rId25"/>
    </p:embeddedFont>
    <p:embeddedFont>
      <p:font typeface="Canva Sans Bold" panose="020B0604020202020204" charset="0"/>
      <p:regular r:id="rId26"/>
    </p:embeddedFont>
    <p:embeddedFont>
      <p:font typeface="DM Sans Bold" pitchFamily="2" charset="0"/>
      <p:regular r:id="rId27"/>
      <p:bold r:id="rId28"/>
    </p:embeddedFont>
    <p:embeddedFont>
      <p:font typeface="Open Sans Extra Bold" panose="020B0604020202020204" charset="0"/>
      <p:regular r:id="rId29"/>
    </p:embeddedFont>
    <p:embeddedFont>
      <p:font typeface="Poppins" panose="00000500000000000000" pitchFamily="2" charset="0"/>
      <p:regular r:id="rId30"/>
    </p:embeddedFont>
    <p:embeddedFont>
      <p:font typeface="Rustic Printed" panose="020B0604020202020204" charset="0"/>
      <p:regular r:id="rId31"/>
    </p:embeddedFont>
    <p:embeddedFont>
      <p:font typeface="Times New Roman Bold" panose="02020803070505020304" pitchFamily="18" charset="0"/>
      <p:regular r:id="rId32"/>
      <p:bold r:id="rId33"/>
    </p:embeddedFont>
    <p:embeddedFont>
      <p:font typeface="Times New Roman Semi-Bold" panose="020B0604020202020204" charset="0"/>
      <p:regular r:id="rId34"/>
    </p:embeddedFont>
    <p:embeddedFont>
      <p:font typeface="Times New Roman Ultra-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hyperlink" Target="https://ijcsmc.com/docs/papers/April2021/V10I4202112.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mlg-ulb/creditcardfraud"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313770" y="2433692"/>
            <a:ext cx="7266818" cy="5419615"/>
            <a:chOff x="0" y="0"/>
            <a:chExt cx="1913894" cy="1427388"/>
          </a:xfrm>
        </p:grpSpPr>
        <p:sp>
          <p:nvSpPr>
            <p:cNvPr id="3" name="Freeform 3"/>
            <p:cNvSpPr/>
            <p:nvPr/>
          </p:nvSpPr>
          <p:spPr>
            <a:xfrm>
              <a:off x="0" y="0"/>
              <a:ext cx="1913894" cy="1427388"/>
            </a:xfrm>
            <a:custGeom>
              <a:avLst/>
              <a:gdLst/>
              <a:ahLst/>
              <a:cxnLst/>
              <a:rect l="l" t="t" r="r" b="b"/>
              <a:pathLst>
                <a:path w="1913894" h="1427388">
                  <a:moveTo>
                    <a:pt x="0" y="0"/>
                  </a:moveTo>
                  <a:lnTo>
                    <a:pt x="1913894" y="0"/>
                  </a:lnTo>
                  <a:lnTo>
                    <a:pt x="1913894" y="1427388"/>
                  </a:lnTo>
                  <a:lnTo>
                    <a:pt x="0" y="1427388"/>
                  </a:lnTo>
                  <a:close/>
                </a:path>
              </a:pathLst>
            </a:custGeom>
            <a:solidFill>
              <a:srgbClr val="000000"/>
            </a:solidFill>
          </p:spPr>
        </p:sp>
        <p:sp>
          <p:nvSpPr>
            <p:cNvPr id="4" name="TextBox 4"/>
            <p:cNvSpPr txBox="1"/>
            <p:nvPr/>
          </p:nvSpPr>
          <p:spPr>
            <a:xfrm>
              <a:off x="0" y="-38100"/>
              <a:ext cx="1913894" cy="14654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056350" y="8098668"/>
            <a:ext cx="14099416" cy="140994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66671" y="1578349"/>
            <a:ext cx="8015383" cy="4828384"/>
          </a:xfrm>
          <a:prstGeom prst="rect">
            <a:avLst/>
          </a:prstGeom>
        </p:spPr>
        <p:txBody>
          <a:bodyPr lIns="0" tIns="0" rIns="0" bIns="0" rtlCol="0" anchor="t">
            <a:spAutoFit/>
          </a:bodyPr>
          <a:lstStyle/>
          <a:p>
            <a:pPr>
              <a:lnSpc>
                <a:spcPts val="12819"/>
              </a:lnSpc>
              <a:spcBef>
                <a:spcPct val="0"/>
              </a:spcBef>
            </a:pPr>
            <a:r>
              <a:rPr lang="en-US" sz="9156">
                <a:solidFill>
                  <a:srgbClr val="051D40"/>
                </a:solidFill>
                <a:latin typeface="Open Sans Extra Bold"/>
              </a:rPr>
              <a:t>Credit Card Fraud Detection</a:t>
            </a:r>
          </a:p>
        </p:txBody>
      </p:sp>
      <p:grpSp>
        <p:nvGrpSpPr>
          <p:cNvPr id="9" name="Group 9"/>
          <p:cNvGrpSpPr/>
          <p:nvPr/>
        </p:nvGrpSpPr>
        <p:grpSpPr>
          <a:xfrm>
            <a:off x="16420234" y="-1717598"/>
            <a:ext cx="3735531" cy="37355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747857" y="-643475"/>
            <a:ext cx="1286950" cy="128695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929195" y="8389571"/>
            <a:ext cx="3735531" cy="373553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8549036" y="8890817"/>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9" name="TextBox 19"/>
          <p:cNvSpPr txBox="1"/>
          <p:nvPr/>
        </p:nvSpPr>
        <p:spPr>
          <a:xfrm>
            <a:off x="1391331" y="6631448"/>
            <a:ext cx="7366063" cy="501512"/>
          </a:xfrm>
          <a:prstGeom prst="rect">
            <a:avLst/>
          </a:prstGeom>
        </p:spPr>
        <p:txBody>
          <a:bodyPr lIns="0" tIns="0" rIns="0" bIns="0" rtlCol="0" anchor="t">
            <a:spAutoFit/>
          </a:bodyPr>
          <a:lstStyle/>
          <a:p>
            <a:pPr>
              <a:lnSpc>
                <a:spcPts val="3855"/>
              </a:lnSpc>
              <a:spcBef>
                <a:spcPct val="0"/>
              </a:spcBef>
            </a:pPr>
            <a:r>
              <a:rPr lang="en-US" sz="2753" spc="-55">
                <a:solidFill>
                  <a:srgbClr val="051D40"/>
                </a:solidFill>
                <a:latin typeface="Poppins"/>
              </a:rPr>
              <a:t>By: Mansi Choudhary</a:t>
            </a:r>
          </a:p>
        </p:txBody>
      </p:sp>
      <p:sp>
        <p:nvSpPr>
          <p:cNvPr id="20" name="Freeform 20"/>
          <p:cNvSpPr/>
          <p:nvPr/>
        </p:nvSpPr>
        <p:spPr>
          <a:xfrm>
            <a:off x="10623002" y="2777104"/>
            <a:ext cx="6636298" cy="4609232"/>
          </a:xfrm>
          <a:custGeom>
            <a:avLst/>
            <a:gdLst/>
            <a:ahLst/>
            <a:cxnLst/>
            <a:rect l="l" t="t" r="r" b="b"/>
            <a:pathLst>
              <a:path w="6636298" h="4609232">
                <a:moveTo>
                  <a:pt x="0" y="0"/>
                </a:moveTo>
                <a:lnTo>
                  <a:pt x="6636298" y="0"/>
                </a:lnTo>
                <a:lnTo>
                  <a:pt x="6636298" y="4609232"/>
                </a:lnTo>
                <a:lnTo>
                  <a:pt x="0" y="4609232"/>
                </a:lnTo>
                <a:lnTo>
                  <a:pt x="0" y="0"/>
                </a:lnTo>
                <a:close/>
              </a:path>
            </a:pathLst>
          </a:custGeom>
          <a:blipFill>
            <a:blip r:embed="rId3"/>
            <a:stretch>
              <a:fillRect l="-2664" r="-1583"/>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5897880" y="3214262"/>
            <a:ext cx="6492240" cy="0"/>
          </a:xfrm>
          <a:prstGeom prst="line">
            <a:avLst/>
          </a:prstGeom>
          <a:ln w="38100" cap="flat">
            <a:solidFill>
              <a:srgbClr val="000000"/>
            </a:solidFill>
            <a:prstDash val="solid"/>
            <a:headEnd type="none" w="sm" len="sm"/>
            <a:tailEnd type="triangle" w="lg" len="med"/>
          </a:ln>
        </p:spPr>
      </p:sp>
      <p:sp>
        <p:nvSpPr>
          <p:cNvPr id="3" name="Freeform 3"/>
          <p:cNvSpPr/>
          <p:nvPr/>
        </p:nvSpPr>
        <p:spPr>
          <a:xfrm>
            <a:off x="1028700" y="2305773"/>
            <a:ext cx="4172208" cy="1265185"/>
          </a:xfrm>
          <a:custGeom>
            <a:avLst/>
            <a:gdLst/>
            <a:ahLst/>
            <a:cxnLst/>
            <a:rect l="l" t="t" r="r" b="b"/>
            <a:pathLst>
              <a:path w="4172208" h="1265185">
                <a:moveTo>
                  <a:pt x="0" y="0"/>
                </a:moveTo>
                <a:lnTo>
                  <a:pt x="4172208" y="0"/>
                </a:lnTo>
                <a:lnTo>
                  <a:pt x="4172208" y="1265185"/>
                </a:lnTo>
                <a:lnTo>
                  <a:pt x="0" y="1265185"/>
                </a:lnTo>
                <a:lnTo>
                  <a:pt x="0" y="0"/>
                </a:lnTo>
                <a:close/>
              </a:path>
            </a:pathLst>
          </a:custGeom>
          <a:blipFill>
            <a:blip r:embed="rId2"/>
            <a:stretch>
              <a:fillRect r="-185832"/>
            </a:stretch>
          </a:blipFill>
        </p:spPr>
      </p:sp>
      <p:sp>
        <p:nvSpPr>
          <p:cNvPr id="4" name="Freeform 4"/>
          <p:cNvSpPr/>
          <p:nvPr/>
        </p:nvSpPr>
        <p:spPr>
          <a:xfrm>
            <a:off x="12723495" y="2630603"/>
            <a:ext cx="5233990" cy="940355"/>
          </a:xfrm>
          <a:custGeom>
            <a:avLst/>
            <a:gdLst/>
            <a:ahLst/>
            <a:cxnLst/>
            <a:rect l="l" t="t" r="r" b="b"/>
            <a:pathLst>
              <a:path w="5233990" h="940355">
                <a:moveTo>
                  <a:pt x="0" y="0"/>
                </a:moveTo>
                <a:lnTo>
                  <a:pt x="5233990" y="0"/>
                </a:lnTo>
                <a:lnTo>
                  <a:pt x="5233990" y="940355"/>
                </a:lnTo>
                <a:lnTo>
                  <a:pt x="0" y="940355"/>
                </a:lnTo>
                <a:lnTo>
                  <a:pt x="0" y="0"/>
                </a:lnTo>
                <a:close/>
              </a:path>
            </a:pathLst>
          </a:custGeom>
          <a:blipFill>
            <a:blip r:embed="rId3"/>
            <a:stretch>
              <a:fillRect l="-56570" r="-782"/>
            </a:stretch>
          </a:blipFill>
        </p:spPr>
      </p:sp>
      <p:sp>
        <p:nvSpPr>
          <p:cNvPr id="5" name="TextBox 5"/>
          <p:cNvSpPr txBox="1"/>
          <p:nvPr/>
        </p:nvSpPr>
        <p:spPr>
          <a:xfrm>
            <a:off x="7287063" y="489947"/>
            <a:ext cx="2801717" cy="673099"/>
          </a:xfrm>
          <a:prstGeom prst="rect">
            <a:avLst/>
          </a:prstGeom>
        </p:spPr>
        <p:txBody>
          <a:bodyPr lIns="0" tIns="0" rIns="0" bIns="0" rtlCol="0" anchor="t">
            <a:spAutoFit/>
          </a:bodyPr>
          <a:lstStyle/>
          <a:p>
            <a:pPr algn="ctr">
              <a:lnSpc>
                <a:spcPts val="4900"/>
              </a:lnSpc>
            </a:pPr>
            <a:r>
              <a:rPr lang="en-US" sz="3500">
                <a:solidFill>
                  <a:srgbClr val="000000"/>
                </a:solidFill>
                <a:latin typeface="Times New Roman Bold"/>
              </a:rPr>
              <a:t>Data Cleaning </a:t>
            </a:r>
          </a:p>
        </p:txBody>
      </p:sp>
      <p:sp>
        <p:nvSpPr>
          <p:cNvPr id="6" name="TextBox 6"/>
          <p:cNvSpPr txBox="1"/>
          <p:nvPr/>
        </p:nvSpPr>
        <p:spPr>
          <a:xfrm>
            <a:off x="5532561" y="2239098"/>
            <a:ext cx="6857559" cy="580368"/>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After removing duplicates values</a:t>
            </a:r>
          </a:p>
        </p:txBody>
      </p:sp>
      <p:sp>
        <p:nvSpPr>
          <p:cNvPr id="7" name="Freeform 7"/>
          <p:cNvSpPr/>
          <p:nvPr/>
        </p:nvSpPr>
        <p:spPr>
          <a:xfrm>
            <a:off x="6999222" y="6229099"/>
            <a:ext cx="4771772" cy="1327991"/>
          </a:xfrm>
          <a:custGeom>
            <a:avLst/>
            <a:gdLst/>
            <a:ahLst/>
            <a:cxnLst/>
            <a:rect l="l" t="t" r="r" b="b"/>
            <a:pathLst>
              <a:path w="4771772" h="1327991">
                <a:moveTo>
                  <a:pt x="0" y="0"/>
                </a:moveTo>
                <a:lnTo>
                  <a:pt x="4771771" y="0"/>
                </a:lnTo>
                <a:lnTo>
                  <a:pt x="4771771" y="1327991"/>
                </a:lnTo>
                <a:lnTo>
                  <a:pt x="0" y="1327991"/>
                </a:lnTo>
                <a:lnTo>
                  <a:pt x="0" y="0"/>
                </a:lnTo>
                <a:close/>
              </a:path>
            </a:pathLst>
          </a:custGeom>
          <a:blipFill>
            <a:blip r:embed="rId4"/>
            <a:stretch>
              <a:fillRect r="-136107"/>
            </a:stretch>
          </a:blipFill>
        </p:spPr>
      </p:sp>
      <p:sp>
        <p:nvSpPr>
          <p:cNvPr id="8" name="TextBox 8"/>
          <p:cNvSpPr txBox="1"/>
          <p:nvPr/>
        </p:nvSpPr>
        <p:spPr>
          <a:xfrm>
            <a:off x="7677712" y="5076825"/>
            <a:ext cx="2932575" cy="580368"/>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No null values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5482755" y="2428236"/>
            <a:ext cx="8290816" cy="6276589"/>
          </a:xfrm>
          <a:custGeom>
            <a:avLst/>
            <a:gdLst/>
            <a:ahLst/>
            <a:cxnLst/>
            <a:rect l="l" t="t" r="r" b="b"/>
            <a:pathLst>
              <a:path w="8290816" h="6276589">
                <a:moveTo>
                  <a:pt x="0" y="0"/>
                </a:moveTo>
                <a:lnTo>
                  <a:pt x="8290815" y="0"/>
                </a:lnTo>
                <a:lnTo>
                  <a:pt x="8290815" y="6276589"/>
                </a:lnTo>
                <a:lnTo>
                  <a:pt x="0" y="6276589"/>
                </a:lnTo>
                <a:lnTo>
                  <a:pt x="0" y="0"/>
                </a:lnTo>
                <a:close/>
              </a:path>
            </a:pathLst>
          </a:custGeom>
          <a:blipFill>
            <a:blip r:embed="rId2"/>
            <a:stretch>
              <a:fillRect r="-77264"/>
            </a:stretch>
          </a:blipFill>
        </p:spPr>
      </p:sp>
      <p:sp>
        <p:nvSpPr>
          <p:cNvPr id="3" name="TextBox 3"/>
          <p:cNvSpPr txBox="1"/>
          <p:nvPr/>
        </p:nvSpPr>
        <p:spPr>
          <a:xfrm>
            <a:off x="1517220" y="1251737"/>
            <a:ext cx="15253560" cy="580368"/>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All data types was in float no need to do label encoding or 1-hot encoding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04800" y="2521009"/>
            <a:ext cx="5663992" cy="5244981"/>
          </a:xfrm>
          <a:custGeom>
            <a:avLst/>
            <a:gdLst/>
            <a:ahLst/>
            <a:cxnLst/>
            <a:rect l="l" t="t" r="r" b="b"/>
            <a:pathLst>
              <a:path w="5663992" h="5244981">
                <a:moveTo>
                  <a:pt x="0" y="0"/>
                </a:moveTo>
                <a:lnTo>
                  <a:pt x="5663992" y="0"/>
                </a:lnTo>
                <a:lnTo>
                  <a:pt x="5663992" y="5244980"/>
                </a:lnTo>
                <a:lnTo>
                  <a:pt x="0" y="5244980"/>
                </a:lnTo>
                <a:lnTo>
                  <a:pt x="0" y="0"/>
                </a:lnTo>
                <a:close/>
              </a:path>
            </a:pathLst>
          </a:custGeom>
          <a:blipFill>
            <a:blip r:embed="rId2"/>
            <a:stretch>
              <a:fillRect l="-48221" t="-50929" r="-133219" b="-20028"/>
            </a:stretch>
          </a:blipFill>
        </p:spPr>
      </p:sp>
      <p:sp>
        <p:nvSpPr>
          <p:cNvPr id="3" name="AutoShape 3"/>
          <p:cNvSpPr/>
          <p:nvPr/>
        </p:nvSpPr>
        <p:spPr>
          <a:xfrm>
            <a:off x="6121893" y="5281610"/>
            <a:ext cx="4546107" cy="1"/>
          </a:xfrm>
          <a:prstGeom prst="line">
            <a:avLst/>
          </a:prstGeom>
          <a:ln w="38100" cap="flat">
            <a:solidFill>
              <a:srgbClr val="000000"/>
            </a:solidFill>
            <a:prstDash val="solid"/>
            <a:headEnd type="none" w="sm" len="sm"/>
            <a:tailEnd type="triangle" w="lg" len="med"/>
          </a:ln>
        </p:spPr>
      </p:sp>
      <p:sp>
        <p:nvSpPr>
          <p:cNvPr id="4" name="Freeform 4"/>
          <p:cNvSpPr/>
          <p:nvPr/>
        </p:nvSpPr>
        <p:spPr>
          <a:xfrm>
            <a:off x="11005601" y="3739443"/>
            <a:ext cx="6977599" cy="2808111"/>
          </a:xfrm>
          <a:custGeom>
            <a:avLst/>
            <a:gdLst/>
            <a:ahLst/>
            <a:cxnLst/>
            <a:rect l="l" t="t" r="r" b="b"/>
            <a:pathLst>
              <a:path w="7404454" h="1920556">
                <a:moveTo>
                  <a:pt x="0" y="0"/>
                </a:moveTo>
                <a:lnTo>
                  <a:pt x="7404454" y="0"/>
                </a:lnTo>
                <a:lnTo>
                  <a:pt x="7404454" y="1920556"/>
                </a:lnTo>
                <a:lnTo>
                  <a:pt x="0" y="1920556"/>
                </a:lnTo>
                <a:lnTo>
                  <a:pt x="0" y="0"/>
                </a:lnTo>
                <a:close/>
              </a:path>
            </a:pathLst>
          </a:custGeom>
          <a:blipFill>
            <a:blip r:embed="rId3"/>
            <a:stretch>
              <a:fillRect l="-23398" t="-192434" r="-65956" b="-118209"/>
            </a:stretch>
          </a:blipFill>
        </p:spPr>
      </p:sp>
      <p:sp>
        <p:nvSpPr>
          <p:cNvPr id="5" name="TextBox 5"/>
          <p:cNvSpPr txBox="1"/>
          <p:nvPr/>
        </p:nvSpPr>
        <p:spPr>
          <a:xfrm>
            <a:off x="6643192" y="1392766"/>
            <a:ext cx="5001617" cy="580368"/>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Highly imbalanced data </a:t>
            </a:r>
          </a:p>
        </p:txBody>
      </p:sp>
      <p:sp>
        <p:nvSpPr>
          <p:cNvPr id="6" name="TextBox 6"/>
          <p:cNvSpPr txBox="1"/>
          <p:nvPr/>
        </p:nvSpPr>
        <p:spPr>
          <a:xfrm>
            <a:off x="6121893" y="3590450"/>
            <a:ext cx="4426038" cy="1414939"/>
          </a:xfrm>
          <a:prstGeom prst="rect">
            <a:avLst/>
          </a:prstGeom>
        </p:spPr>
        <p:txBody>
          <a:bodyPr lIns="0" tIns="0" rIns="0" bIns="0" rtlCol="0" anchor="t">
            <a:spAutoFit/>
          </a:bodyPr>
          <a:lstStyle/>
          <a:p>
            <a:pPr algn="ctr">
              <a:lnSpc>
                <a:spcPts val="5740"/>
              </a:lnSpc>
            </a:pPr>
            <a:r>
              <a:rPr lang="en-US" sz="4100" dirty="0">
                <a:solidFill>
                  <a:srgbClr val="000000"/>
                </a:solidFill>
                <a:latin typeface="Canva Sans"/>
              </a:rPr>
              <a:t>SMOTE performed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3339143"/>
            <a:ext cx="12086862" cy="4041352"/>
          </a:xfrm>
          <a:prstGeom prst="rect">
            <a:avLst/>
          </a:prstGeom>
        </p:spPr>
        <p:txBody>
          <a:bodyPr lIns="0" tIns="0" rIns="0" bIns="0" rtlCol="0" anchor="t">
            <a:spAutoFit/>
          </a:bodyPr>
          <a:lstStyle/>
          <a:p>
            <a:pPr marL="705269" lvl="1" indent="-352635">
              <a:lnSpc>
                <a:spcPts val="4573"/>
              </a:lnSpc>
              <a:buFont typeface="Arial"/>
              <a:buChar char="•"/>
            </a:pPr>
            <a:r>
              <a:rPr lang="en-US" sz="3266">
                <a:solidFill>
                  <a:srgbClr val="000000"/>
                </a:solidFill>
                <a:latin typeface="Times New Roman"/>
              </a:rPr>
              <a:t>Feature selection is a process in data science where the most relevant and informative features (or variables) are chosen from the original set of features in a dataset. </a:t>
            </a:r>
          </a:p>
          <a:p>
            <a:pPr marL="705269" lvl="1" indent="-352635">
              <a:lnSpc>
                <a:spcPts val="4573"/>
              </a:lnSpc>
              <a:buFont typeface="Arial"/>
              <a:buChar char="•"/>
            </a:pPr>
            <a:r>
              <a:rPr lang="en-US" sz="3266">
                <a:solidFill>
                  <a:srgbClr val="000000"/>
                </a:solidFill>
                <a:latin typeface="Times New Roman"/>
              </a:rPr>
              <a:t>The goal is to improve model performance, reduce overfitting, and enhance interpretability by focusing on the most predictive and meaningful features</a:t>
            </a:r>
          </a:p>
          <a:p>
            <a:pPr>
              <a:lnSpc>
                <a:spcPts val="4573"/>
              </a:lnSpc>
            </a:pPr>
            <a:endParaRPr lang="en-US" sz="3266">
              <a:solidFill>
                <a:srgbClr val="000000"/>
              </a:solidFill>
              <a:latin typeface="Times New Roman"/>
            </a:endParaRPr>
          </a:p>
        </p:txBody>
      </p:sp>
      <p:sp>
        <p:nvSpPr>
          <p:cNvPr id="3" name="Freeform 3"/>
          <p:cNvSpPr/>
          <p:nvPr/>
        </p:nvSpPr>
        <p:spPr>
          <a:xfrm>
            <a:off x="13643933" y="169296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245262" y="774686"/>
            <a:ext cx="12378566" cy="1222332"/>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Times New Roman Ultra-Bold"/>
              </a:rPr>
              <a:t>FEATURE SELECTION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9299010" y="6265887"/>
            <a:ext cx="1009742" cy="2992413"/>
          </a:xfrm>
          <a:custGeom>
            <a:avLst/>
            <a:gdLst/>
            <a:ahLst/>
            <a:cxnLst/>
            <a:rect l="l" t="t" r="r" b="b"/>
            <a:pathLst>
              <a:path w="1009742" h="2992413">
                <a:moveTo>
                  <a:pt x="0" y="0"/>
                </a:moveTo>
                <a:lnTo>
                  <a:pt x="1009742" y="0"/>
                </a:lnTo>
                <a:lnTo>
                  <a:pt x="1009742" y="2992413"/>
                </a:lnTo>
                <a:lnTo>
                  <a:pt x="0" y="29924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260454" y="3951683"/>
            <a:ext cx="6660720" cy="2096892"/>
          </a:xfrm>
          <a:prstGeom prst="rect">
            <a:avLst/>
          </a:prstGeom>
        </p:spPr>
        <p:txBody>
          <a:bodyPr lIns="0" tIns="0" rIns="0" bIns="0" rtlCol="0" anchor="t">
            <a:spAutoFit/>
          </a:bodyPr>
          <a:lstStyle/>
          <a:p>
            <a:pPr algn="ctr">
              <a:lnSpc>
                <a:spcPts val="5432"/>
              </a:lnSpc>
            </a:pPr>
            <a:r>
              <a:rPr lang="en-US" sz="5600">
                <a:solidFill>
                  <a:srgbClr val="000000"/>
                </a:solidFill>
                <a:latin typeface="DM Sans Bold"/>
              </a:rPr>
              <a:t>Feature  selection </a:t>
            </a:r>
          </a:p>
          <a:p>
            <a:pPr algn="ctr">
              <a:lnSpc>
                <a:spcPts val="5432"/>
              </a:lnSpc>
            </a:pPr>
            <a:r>
              <a:rPr lang="en-US" sz="5600">
                <a:solidFill>
                  <a:srgbClr val="000000"/>
                </a:solidFill>
                <a:latin typeface="DM Sans Bold"/>
              </a:rPr>
              <a:t>Techniques</a:t>
            </a:r>
          </a:p>
          <a:p>
            <a:pPr marL="0" lvl="1" indent="0" algn="ctr">
              <a:lnSpc>
                <a:spcPts val="5432"/>
              </a:lnSpc>
              <a:spcBef>
                <a:spcPct val="0"/>
              </a:spcBef>
            </a:pPr>
            <a:r>
              <a:rPr lang="en-US" sz="5600">
                <a:solidFill>
                  <a:srgbClr val="000000"/>
                </a:solidFill>
                <a:latin typeface="DM Sans Bold"/>
              </a:rPr>
              <a:t> aim</a:t>
            </a:r>
          </a:p>
        </p:txBody>
      </p:sp>
      <p:sp>
        <p:nvSpPr>
          <p:cNvPr id="4" name="Freeform 4"/>
          <p:cNvSpPr/>
          <p:nvPr/>
        </p:nvSpPr>
        <p:spPr>
          <a:xfrm rot="-7900054">
            <a:off x="4904428" y="3104472"/>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700000">
            <a:off x="11612426" y="3115064"/>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7866361">
            <a:off x="5249579" y="6865614"/>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3209977">
            <a:off x="11647288" y="6876875"/>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511730" y="2195642"/>
            <a:ext cx="4392553" cy="2272581"/>
            <a:chOff x="0" y="0"/>
            <a:chExt cx="1624193" cy="840311"/>
          </a:xfrm>
        </p:grpSpPr>
        <p:sp>
          <p:nvSpPr>
            <p:cNvPr id="9" name="Freeform 9"/>
            <p:cNvSpPr/>
            <p:nvPr/>
          </p:nvSpPr>
          <p:spPr>
            <a:xfrm>
              <a:off x="0" y="0"/>
              <a:ext cx="1624193" cy="840311"/>
            </a:xfrm>
            <a:custGeom>
              <a:avLst/>
              <a:gdLst/>
              <a:ahLst/>
              <a:cxnLst/>
              <a:rect l="l" t="t" r="r" b="b"/>
              <a:pathLst>
                <a:path w="1624193" h="840311">
                  <a:moveTo>
                    <a:pt x="26438" y="0"/>
                  </a:moveTo>
                  <a:lnTo>
                    <a:pt x="1597755" y="0"/>
                  </a:lnTo>
                  <a:cubicBezTo>
                    <a:pt x="1612356" y="0"/>
                    <a:pt x="1624193" y="11837"/>
                    <a:pt x="1624193" y="26438"/>
                  </a:cubicBezTo>
                  <a:lnTo>
                    <a:pt x="1624193" y="813873"/>
                  </a:lnTo>
                  <a:cubicBezTo>
                    <a:pt x="1624193" y="820885"/>
                    <a:pt x="1621407" y="827609"/>
                    <a:pt x="1616449" y="832567"/>
                  </a:cubicBezTo>
                  <a:cubicBezTo>
                    <a:pt x="1611491" y="837525"/>
                    <a:pt x="1604767" y="840311"/>
                    <a:pt x="1597755" y="840311"/>
                  </a:cubicBezTo>
                  <a:lnTo>
                    <a:pt x="26438" y="840311"/>
                  </a:lnTo>
                  <a:cubicBezTo>
                    <a:pt x="19426" y="840311"/>
                    <a:pt x="12701" y="837525"/>
                    <a:pt x="7743" y="832567"/>
                  </a:cubicBezTo>
                  <a:cubicBezTo>
                    <a:pt x="2785" y="827609"/>
                    <a:pt x="0" y="820885"/>
                    <a:pt x="0" y="813873"/>
                  </a:cubicBezTo>
                  <a:lnTo>
                    <a:pt x="0" y="26438"/>
                  </a:lnTo>
                  <a:cubicBezTo>
                    <a:pt x="0" y="19426"/>
                    <a:pt x="2785" y="12701"/>
                    <a:pt x="7743" y="7743"/>
                  </a:cubicBezTo>
                  <a:cubicBezTo>
                    <a:pt x="12701" y="2785"/>
                    <a:pt x="19426" y="0"/>
                    <a:pt x="26438" y="0"/>
                  </a:cubicBezTo>
                  <a:close/>
                </a:path>
              </a:pathLst>
            </a:custGeom>
            <a:solidFill>
              <a:srgbClr val="3139A8"/>
            </a:solidFill>
            <a:ln w="9525" cap="sq">
              <a:solidFill>
                <a:srgbClr val="000000"/>
              </a:solidFill>
              <a:prstDash val="solid"/>
              <a:miter/>
            </a:ln>
          </p:spPr>
        </p:sp>
        <p:sp>
          <p:nvSpPr>
            <p:cNvPr id="10" name="TextBox 10"/>
            <p:cNvSpPr txBox="1"/>
            <p:nvPr/>
          </p:nvSpPr>
          <p:spPr>
            <a:xfrm>
              <a:off x="0" y="-38100"/>
              <a:ext cx="1624193" cy="878411"/>
            </a:xfrm>
            <a:prstGeom prst="rect">
              <a:avLst/>
            </a:prstGeom>
          </p:spPr>
          <p:txBody>
            <a:bodyPr lIns="50800" tIns="50800" rIns="50800" bIns="50800" rtlCol="0" anchor="ctr"/>
            <a:lstStyle/>
            <a:p>
              <a:pPr algn="ctr">
                <a:lnSpc>
                  <a:spcPts val="2659"/>
                </a:lnSpc>
              </a:pPr>
              <a:endParaRPr/>
            </a:p>
            <a:p>
              <a:pPr marL="0" lvl="0" indent="0" algn="ctr">
                <a:lnSpc>
                  <a:spcPts val="2659"/>
                </a:lnSpc>
                <a:spcBef>
                  <a:spcPct val="0"/>
                </a:spcBef>
              </a:pPr>
              <a:endParaRPr/>
            </a:p>
          </p:txBody>
        </p:sp>
      </p:grpSp>
      <p:grpSp>
        <p:nvGrpSpPr>
          <p:cNvPr id="11" name="Group 11"/>
          <p:cNvGrpSpPr/>
          <p:nvPr/>
        </p:nvGrpSpPr>
        <p:grpSpPr>
          <a:xfrm>
            <a:off x="412322" y="6561892"/>
            <a:ext cx="4591370" cy="2044151"/>
            <a:chOff x="0" y="0"/>
            <a:chExt cx="1697708" cy="755846"/>
          </a:xfrm>
        </p:grpSpPr>
        <p:sp>
          <p:nvSpPr>
            <p:cNvPr id="12" name="Freeform 12"/>
            <p:cNvSpPr/>
            <p:nvPr/>
          </p:nvSpPr>
          <p:spPr>
            <a:xfrm>
              <a:off x="0" y="0"/>
              <a:ext cx="1697708" cy="755846"/>
            </a:xfrm>
            <a:custGeom>
              <a:avLst/>
              <a:gdLst/>
              <a:ahLst/>
              <a:cxnLst/>
              <a:rect l="l" t="t" r="r" b="b"/>
              <a:pathLst>
                <a:path w="1697708" h="755846">
                  <a:moveTo>
                    <a:pt x="25293" y="0"/>
                  </a:moveTo>
                  <a:lnTo>
                    <a:pt x="1672415" y="0"/>
                  </a:lnTo>
                  <a:cubicBezTo>
                    <a:pt x="1679123" y="0"/>
                    <a:pt x="1685556" y="2665"/>
                    <a:pt x="1690300" y="7408"/>
                  </a:cubicBezTo>
                  <a:cubicBezTo>
                    <a:pt x="1695043" y="12151"/>
                    <a:pt x="1697708" y="18585"/>
                    <a:pt x="1697708" y="25293"/>
                  </a:cubicBezTo>
                  <a:lnTo>
                    <a:pt x="1697708" y="730554"/>
                  </a:lnTo>
                  <a:cubicBezTo>
                    <a:pt x="1697708" y="737262"/>
                    <a:pt x="1695043" y="743695"/>
                    <a:pt x="1690300" y="748438"/>
                  </a:cubicBezTo>
                  <a:cubicBezTo>
                    <a:pt x="1685556" y="753182"/>
                    <a:pt x="1679123" y="755846"/>
                    <a:pt x="1672415" y="755846"/>
                  </a:cubicBezTo>
                  <a:lnTo>
                    <a:pt x="25293" y="755846"/>
                  </a:lnTo>
                  <a:cubicBezTo>
                    <a:pt x="18585" y="755846"/>
                    <a:pt x="12151" y="753182"/>
                    <a:pt x="7408" y="748438"/>
                  </a:cubicBezTo>
                  <a:cubicBezTo>
                    <a:pt x="2665" y="743695"/>
                    <a:pt x="0" y="737262"/>
                    <a:pt x="0" y="730554"/>
                  </a:cubicBezTo>
                  <a:lnTo>
                    <a:pt x="0" y="25293"/>
                  </a:lnTo>
                  <a:cubicBezTo>
                    <a:pt x="0" y="18585"/>
                    <a:pt x="2665" y="12151"/>
                    <a:pt x="7408" y="7408"/>
                  </a:cubicBezTo>
                  <a:cubicBezTo>
                    <a:pt x="12151" y="2665"/>
                    <a:pt x="18585" y="0"/>
                    <a:pt x="25293" y="0"/>
                  </a:cubicBezTo>
                  <a:close/>
                </a:path>
              </a:pathLst>
            </a:custGeom>
            <a:solidFill>
              <a:srgbClr val="3139A8"/>
            </a:solidFill>
            <a:ln w="9525" cap="sq">
              <a:solidFill>
                <a:srgbClr val="000000"/>
              </a:solidFill>
              <a:prstDash val="solid"/>
              <a:miter/>
            </a:ln>
          </p:spPr>
        </p:sp>
        <p:sp>
          <p:nvSpPr>
            <p:cNvPr id="13" name="TextBox 13"/>
            <p:cNvSpPr txBox="1"/>
            <p:nvPr/>
          </p:nvSpPr>
          <p:spPr>
            <a:xfrm>
              <a:off x="0" y="-38100"/>
              <a:ext cx="1697708" cy="79394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12921174" y="1712845"/>
            <a:ext cx="4338126" cy="2127478"/>
            <a:chOff x="0" y="0"/>
            <a:chExt cx="1604068" cy="786657"/>
          </a:xfrm>
        </p:grpSpPr>
        <p:sp>
          <p:nvSpPr>
            <p:cNvPr id="15" name="Freeform 15"/>
            <p:cNvSpPr/>
            <p:nvPr/>
          </p:nvSpPr>
          <p:spPr>
            <a:xfrm>
              <a:off x="0" y="0"/>
              <a:ext cx="1604068" cy="786657"/>
            </a:xfrm>
            <a:custGeom>
              <a:avLst/>
              <a:gdLst/>
              <a:ahLst/>
              <a:cxnLst/>
              <a:rect l="l" t="t" r="r" b="b"/>
              <a:pathLst>
                <a:path w="1604068" h="786657">
                  <a:moveTo>
                    <a:pt x="26769" y="0"/>
                  </a:moveTo>
                  <a:lnTo>
                    <a:pt x="1577298" y="0"/>
                  </a:lnTo>
                  <a:cubicBezTo>
                    <a:pt x="1592083" y="0"/>
                    <a:pt x="1604068" y="11985"/>
                    <a:pt x="1604068" y="26769"/>
                  </a:cubicBezTo>
                  <a:lnTo>
                    <a:pt x="1604068" y="759888"/>
                  </a:lnTo>
                  <a:cubicBezTo>
                    <a:pt x="1604068" y="774672"/>
                    <a:pt x="1592083" y="786657"/>
                    <a:pt x="1577298" y="786657"/>
                  </a:cubicBezTo>
                  <a:lnTo>
                    <a:pt x="26769" y="786657"/>
                  </a:lnTo>
                  <a:cubicBezTo>
                    <a:pt x="11985" y="786657"/>
                    <a:pt x="0" y="774672"/>
                    <a:pt x="0" y="759888"/>
                  </a:cubicBezTo>
                  <a:lnTo>
                    <a:pt x="0" y="26769"/>
                  </a:lnTo>
                  <a:cubicBezTo>
                    <a:pt x="0" y="11985"/>
                    <a:pt x="11985" y="0"/>
                    <a:pt x="26769" y="0"/>
                  </a:cubicBezTo>
                  <a:close/>
                </a:path>
              </a:pathLst>
            </a:custGeom>
            <a:solidFill>
              <a:srgbClr val="3139A8"/>
            </a:solidFill>
            <a:ln w="9525" cap="sq">
              <a:solidFill>
                <a:srgbClr val="000000"/>
              </a:solidFill>
              <a:prstDash val="solid"/>
              <a:miter/>
            </a:ln>
          </p:spPr>
        </p:sp>
        <p:sp>
          <p:nvSpPr>
            <p:cNvPr id="16" name="TextBox 16"/>
            <p:cNvSpPr txBox="1"/>
            <p:nvPr/>
          </p:nvSpPr>
          <p:spPr>
            <a:xfrm>
              <a:off x="0" y="-38100"/>
              <a:ext cx="1604068" cy="82475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p:cNvGrpSpPr/>
          <p:nvPr/>
        </p:nvGrpSpPr>
        <p:grpSpPr>
          <a:xfrm>
            <a:off x="13109813" y="6561892"/>
            <a:ext cx="4432499" cy="1888426"/>
            <a:chOff x="0" y="0"/>
            <a:chExt cx="1638963" cy="698265"/>
          </a:xfrm>
        </p:grpSpPr>
        <p:sp>
          <p:nvSpPr>
            <p:cNvPr id="18" name="Freeform 18"/>
            <p:cNvSpPr/>
            <p:nvPr/>
          </p:nvSpPr>
          <p:spPr>
            <a:xfrm>
              <a:off x="0" y="0"/>
              <a:ext cx="1638963" cy="698265"/>
            </a:xfrm>
            <a:custGeom>
              <a:avLst/>
              <a:gdLst/>
              <a:ahLst/>
              <a:cxnLst/>
              <a:rect l="l" t="t" r="r" b="b"/>
              <a:pathLst>
                <a:path w="1638963" h="698265">
                  <a:moveTo>
                    <a:pt x="26199" y="0"/>
                  </a:moveTo>
                  <a:lnTo>
                    <a:pt x="1612764" y="0"/>
                  </a:lnTo>
                  <a:cubicBezTo>
                    <a:pt x="1627233" y="0"/>
                    <a:pt x="1638963" y="11730"/>
                    <a:pt x="1638963" y="26199"/>
                  </a:cubicBezTo>
                  <a:lnTo>
                    <a:pt x="1638963" y="672066"/>
                  </a:lnTo>
                  <a:cubicBezTo>
                    <a:pt x="1638963" y="686535"/>
                    <a:pt x="1627233" y="698265"/>
                    <a:pt x="1612764" y="698265"/>
                  </a:cubicBezTo>
                  <a:lnTo>
                    <a:pt x="26199" y="698265"/>
                  </a:lnTo>
                  <a:cubicBezTo>
                    <a:pt x="11730" y="698265"/>
                    <a:pt x="0" y="686535"/>
                    <a:pt x="0" y="672066"/>
                  </a:cubicBezTo>
                  <a:lnTo>
                    <a:pt x="0" y="26199"/>
                  </a:lnTo>
                  <a:cubicBezTo>
                    <a:pt x="0" y="11730"/>
                    <a:pt x="11730" y="0"/>
                    <a:pt x="26199" y="0"/>
                  </a:cubicBezTo>
                  <a:close/>
                </a:path>
              </a:pathLst>
            </a:custGeom>
            <a:solidFill>
              <a:srgbClr val="3139A8"/>
            </a:solidFill>
            <a:ln w="9525" cap="sq">
              <a:solidFill>
                <a:srgbClr val="000000"/>
              </a:solidFill>
              <a:prstDash val="solid"/>
              <a:miter/>
            </a:ln>
          </p:spPr>
        </p:sp>
        <p:sp>
          <p:nvSpPr>
            <p:cNvPr id="19" name="TextBox 19"/>
            <p:cNvSpPr txBox="1"/>
            <p:nvPr/>
          </p:nvSpPr>
          <p:spPr>
            <a:xfrm>
              <a:off x="0" y="-38100"/>
              <a:ext cx="1638963" cy="73636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TextBox 20"/>
          <p:cNvSpPr txBox="1"/>
          <p:nvPr/>
        </p:nvSpPr>
        <p:spPr>
          <a:xfrm>
            <a:off x="533435" y="2428644"/>
            <a:ext cx="4085098" cy="1432862"/>
          </a:xfrm>
          <a:prstGeom prst="rect">
            <a:avLst/>
          </a:prstGeom>
        </p:spPr>
        <p:txBody>
          <a:bodyPr lIns="0" tIns="0" rIns="0" bIns="0" rtlCol="0" anchor="t">
            <a:spAutoFit/>
          </a:bodyPr>
          <a:lstStyle/>
          <a:p>
            <a:pPr algn="ctr">
              <a:lnSpc>
                <a:spcPts val="5797"/>
              </a:lnSpc>
            </a:pPr>
            <a:r>
              <a:rPr lang="en-US" sz="4140">
                <a:solidFill>
                  <a:srgbClr val="FFFFFF"/>
                </a:solidFill>
                <a:latin typeface="Canva Sans Bold"/>
              </a:rPr>
              <a:t>Reduce Dimensionality</a:t>
            </a:r>
          </a:p>
        </p:txBody>
      </p:sp>
      <p:sp>
        <p:nvSpPr>
          <p:cNvPr id="21" name="TextBox 21"/>
          <p:cNvSpPr txBox="1"/>
          <p:nvPr/>
        </p:nvSpPr>
        <p:spPr>
          <a:xfrm>
            <a:off x="533435" y="6756336"/>
            <a:ext cx="4085098" cy="1432862"/>
          </a:xfrm>
          <a:prstGeom prst="rect">
            <a:avLst/>
          </a:prstGeom>
        </p:spPr>
        <p:txBody>
          <a:bodyPr lIns="0" tIns="0" rIns="0" bIns="0" rtlCol="0" anchor="t">
            <a:spAutoFit/>
          </a:bodyPr>
          <a:lstStyle/>
          <a:p>
            <a:pPr algn="ctr">
              <a:lnSpc>
                <a:spcPts val="5797"/>
              </a:lnSpc>
            </a:pPr>
            <a:r>
              <a:rPr lang="en-US" sz="4140">
                <a:solidFill>
                  <a:srgbClr val="FFFFFF"/>
                </a:solidFill>
                <a:latin typeface="Canva Sans Bold"/>
              </a:rPr>
              <a:t>Improve Model Performance</a:t>
            </a:r>
          </a:p>
        </p:txBody>
      </p:sp>
      <p:sp>
        <p:nvSpPr>
          <p:cNvPr id="22" name="TextBox 22"/>
          <p:cNvSpPr txBox="1"/>
          <p:nvPr/>
        </p:nvSpPr>
        <p:spPr>
          <a:xfrm>
            <a:off x="13283514" y="6834199"/>
            <a:ext cx="4085098" cy="1432862"/>
          </a:xfrm>
          <a:prstGeom prst="rect">
            <a:avLst/>
          </a:prstGeom>
        </p:spPr>
        <p:txBody>
          <a:bodyPr lIns="0" tIns="0" rIns="0" bIns="0" rtlCol="0" anchor="t">
            <a:spAutoFit/>
          </a:bodyPr>
          <a:lstStyle/>
          <a:p>
            <a:pPr algn="ctr">
              <a:lnSpc>
                <a:spcPts val="5797"/>
              </a:lnSpc>
            </a:pPr>
            <a:r>
              <a:rPr lang="en-US" sz="4140">
                <a:solidFill>
                  <a:srgbClr val="FFFFFF"/>
                </a:solidFill>
                <a:latin typeface="Canva Sans Bold"/>
              </a:rPr>
              <a:t>Enhance Interpretability</a:t>
            </a:r>
          </a:p>
        </p:txBody>
      </p:sp>
      <p:sp>
        <p:nvSpPr>
          <p:cNvPr id="23" name="TextBox 23"/>
          <p:cNvSpPr txBox="1"/>
          <p:nvPr/>
        </p:nvSpPr>
        <p:spPr>
          <a:xfrm>
            <a:off x="13109813" y="2026815"/>
            <a:ext cx="4085098" cy="1432862"/>
          </a:xfrm>
          <a:prstGeom prst="rect">
            <a:avLst/>
          </a:prstGeom>
        </p:spPr>
        <p:txBody>
          <a:bodyPr lIns="0" tIns="0" rIns="0" bIns="0" rtlCol="0" anchor="t">
            <a:spAutoFit/>
          </a:bodyPr>
          <a:lstStyle/>
          <a:p>
            <a:pPr algn="ctr">
              <a:lnSpc>
                <a:spcPts val="5797"/>
              </a:lnSpc>
            </a:pPr>
            <a:r>
              <a:rPr lang="en-US" sz="4140">
                <a:solidFill>
                  <a:srgbClr val="FFFFFF"/>
                </a:solidFill>
                <a:latin typeface="Canva Sans Bold"/>
              </a:rPr>
              <a:t>Avoid Overfitting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665051" y="1790439"/>
            <a:ext cx="16107088" cy="1683385"/>
          </a:xfrm>
          <a:prstGeom prst="rect">
            <a:avLst/>
          </a:prstGeom>
        </p:spPr>
        <p:txBody>
          <a:bodyPr lIns="0" tIns="0" rIns="0" bIns="0" rtlCol="0" anchor="t">
            <a:spAutoFit/>
          </a:bodyPr>
          <a:lstStyle/>
          <a:p>
            <a:pPr algn="ctr">
              <a:lnSpc>
                <a:spcPts val="6440"/>
              </a:lnSpc>
            </a:pPr>
            <a:r>
              <a:rPr lang="en-US" sz="4600">
                <a:solidFill>
                  <a:srgbClr val="000000"/>
                </a:solidFill>
                <a:latin typeface="Times New Roman Bold"/>
              </a:rPr>
              <a:t>F-test (f_classif) for feature selection is performed to select the best features</a:t>
            </a:r>
          </a:p>
        </p:txBody>
      </p:sp>
      <p:sp>
        <p:nvSpPr>
          <p:cNvPr id="3" name="TextBox 3"/>
          <p:cNvSpPr txBox="1"/>
          <p:nvPr/>
        </p:nvSpPr>
        <p:spPr>
          <a:xfrm>
            <a:off x="665051" y="5019675"/>
            <a:ext cx="17259300" cy="2181048"/>
          </a:xfrm>
          <a:prstGeom prst="rect">
            <a:avLst/>
          </a:prstGeom>
        </p:spPr>
        <p:txBody>
          <a:bodyPr lIns="0" tIns="0" rIns="0" bIns="0" rtlCol="0" anchor="t">
            <a:spAutoFit/>
          </a:bodyPr>
          <a:lstStyle/>
          <a:p>
            <a:pPr>
              <a:lnSpc>
                <a:spcPts val="4200"/>
              </a:lnSpc>
            </a:pPr>
            <a:r>
              <a:rPr lang="en-US" sz="3000">
                <a:solidFill>
                  <a:srgbClr val="000000"/>
                </a:solidFill>
                <a:latin typeface="Times New Roman"/>
              </a:rPr>
              <a:t>f_classif is a function used for performing analysis of variance (ANOVA) F-test for feature selection in classification tasks. It computes the ANOVA F-value for each feature and its corresponding p-value. These values help determine the significance of each feature in discriminating between different classes in a classification problem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892120" y="2796468"/>
            <a:ext cx="11339983" cy="6055379"/>
          </a:xfrm>
          <a:custGeom>
            <a:avLst/>
            <a:gdLst/>
            <a:ahLst/>
            <a:cxnLst/>
            <a:rect l="l" t="t" r="r" b="b"/>
            <a:pathLst>
              <a:path w="11339983" h="6055379">
                <a:moveTo>
                  <a:pt x="0" y="0"/>
                </a:moveTo>
                <a:lnTo>
                  <a:pt x="11339984" y="0"/>
                </a:lnTo>
                <a:lnTo>
                  <a:pt x="11339984" y="6055379"/>
                </a:lnTo>
                <a:lnTo>
                  <a:pt x="0" y="6055379"/>
                </a:lnTo>
                <a:lnTo>
                  <a:pt x="0" y="0"/>
                </a:lnTo>
                <a:close/>
              </a:path>
            </a:pathLst>
          </a:custGeom>
          <a:blipFill>
            <a:blip r:embed="rId2"/>
            <a:stretch>
              <a:fillRect l="-29060" t="-48434" r="-25282" b="-14149"/>
            </a:stretch>
          </a:blipFill>
        </p:spPr>
      </p:sp>
      <p:sp>
        <p:nvSpPr>
          <p:cNvPr id="3" name="TextBox 3"/>
          <p:cNvSpPr txBox="1"/>
          <p:nvPr/>
        </p:nvSpPr>
        <p:spPr>
          <a:xfrm>
            <a:off x="508568" y="569010"/>
            <a:ext cx="16107088" cy="1683385"/>
          </a:xfrm>
          <a:prstGeom prst="rect">
            <a:avLst/>
          </a:prstGeom>
        </p:spPr>
        <p:txBody>
          <a:bodyPr lIns="0" tIns="0" rIns="0" bIns="0" rtlCol="0" anchor="t">
            <a:spAutoFit/>
          </a:bodyPr>
          <a:lstStyle/>
          <a:p>
            <a:pPr algn="ctr">
              <a:lnSpc>
                <a:spcPts val="6440"/>
              </a:lnSpc>
            </a:pPr>
            <a:r>
              <a:rPr lang="en-US" sz="4600">
                <a:solidFill>
                  <a:srgbClr val="000000"/>
                </a:solidFill>
                <a:latin typeface="Times New Roman Bold"/>
              </a:rPr>
              <a:t>F-test (f_classif) </a:t>
            </a:r>
          </a:p>
          <a:p>
            <a:pPr algn="ctr">
              <a:lnSpc>
                <a:spcPts val="6440"/>
              </a:lnSpc>
            </a:pPr>
            <a:endParaRPr lang="en-US" sz="4600">
              <a:solidFill>
                <a:srgbClr val="000000"/>
              </a:solidFill>
              <a:latin typeface="Times New Roman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TextBox 3"/>
          <p:cNvSpPr txBox="1"/>
          <p:nvPr/>
        </p:nvSpPr>
        <p:spPr>
          <a:xfrm>
            <a:off x="226592" y="1905245"/>
            <a:ext cx="16107088" cy="1683385"/>
          </a:xfrm>
          <a:prstGeom prst="rect">
            <a:avLst/>
          </a:prstGeom>
        </p:spPr>
        <p:txBody>
          <a:bodyPr lIns="0" tIns="0" rIns="0" bIns="0" rtlCol="0" anchor="t">
            <a:spAutoFit/>
          </a:bodyPr>
          <a:lstStyle/>
          <a:p>
            <a:pPr algn="ctr">
              <a:lnSpc>
                <a:spcPts val="6440"/>
              </a:lnSpc>
            </a:pPr>
            <a:r>
              <a:rPr lang="en-US" sz="4600">
                <a:solidFill>
                  <a:srgbClr val="000000"/>
                </a:solidFill>
                <a:latin typeface="Times New Roman Bold"/>
              </a:rPr>
              <a:t>Remove unwanted features</a:t>
            </a:r>
          </a:p>
          <a:p>
            <a:pPr algn="ctr">
              <a:lnSpc>
                <a:spcPts val="6440"/>
              </a:lnSpc>
            </a:pPr>
            <a:endParaRPr lang="en-US" sz="4600">
              <a:solidFill>
                <a:srgbClr val="000000"/>
              </a:solidFill>
              <a:latin typeface="Times New Roman Bold"/>
            </a:endParaRPr>
          </a:p>
        </p:txBody>
      </p:sp>
      <p:pic>
        <p:nvPicPr>
          <p:cNvPr id="7" name="Picture 6">
            <a:extLst>
              <a:ext uri="{FF2B5EF4-FFF2-40B4-BE49-F238E27FC236}">
                <a16:creationId xmlns:a16="http://schemas.microsoft.com/office/drawing/2014/main" id="{DA765353-1AD4-D055-9724-EF0C49F8F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4610100"/>
            <a:ext cx="9372600" cy="838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809480" y="573164"/>
            <a:ext cx="15490561" cy="1222332"/>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Times New Roman Ultra-Bold"/>
              </a:rPr>
              <a:t>MACHINE LEARNING MODELS</a:t>
            </a:r>
          </a:p>
        </p:txBody>
      </p:sp>
      <p:sp>
        <p:nvSpPr>
          <p:cNvPr id="3" name="Freeform 3"/>
          <p:cNvSpPr/>
          <p:nvPr/>
        </p:nvSpPr>
        <p:spPr>
          <a:xfrm>
            <a:off x="914400" y="3812479"/>
            <a:ext cx="3634535" cy="2451659"/>
          </a:xfrm>
          <a:custGeom>
            <a:avLst/>
            <a:gdLst/>
            <a:ahLst/>
            <a:cxnLst/>
            <a:rect l="l" t="t" r="r" b="b"/>
            <a:pathLst>
              <a:path w="3634535" h="2451659">
                <a:moveTo>
                  <a:pt x="0" y="0"/>
                </a:moveTo>
                <a:lnTo>
                  <a:pt x="3634535" y="0"/>
                </a:lnTo>
                <a:lnTo>
                  <a:pt x="3634535" y="2451659"/>
                </a:lnTo>
                <a:lnTo>
                  <a:pt x="0" y="245165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3152042" y="3764964"/>
            <a:ext cx="3704975" cy="2499174"/>
          </a:xfrm>
          <a:custGeom>
            <a:avLst/>
            <a:gdLst/>
            <a:ahLst/>
            <a:cxnLst/>
            <a:rect l="l" t="t" r="r" b="b"/>
            <a:pathLst>
              <a:path w="3704975" h="2499174">
                <a:moveTo>
                  <a:pt x="0" y="0"/>
                </a:moveTo>
                <a:lnTo>
                  <a:pt x="3704976" y="0"/>
                </a:lnTo>
                <a:lnTo>
                  <a:pt x="3704976" y="2499174"/>
                </a:lnTo>
                <a:lnTo>
                  <a:pt x="0" y="249917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TextBox 5"/>
          <p:cNvSpPr txBox="1"/>
          <p:nvPr/>
        </p:nvSpPr>
        <p:spPr>
          <a:xfrm>
            <a:off x="12125949" y="948070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Bold"/>
              </a:rPr>
              <a:t>03</a:t>
            </a:r>
          </a:p>
        </p:txBody>
      </p:sp>
      <p:sp>
        <p:nvSpPr>
          <p:cNvPr id="7" name="TextBox 7"/>
          <p:cNvSpPr txBox="1"/>
          <p:nvPr/>
        </p:nvSpPr>
        <p:spPr>
          <a:xfrm>
            <a:off x="1760082" y="4104466"/>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01</a:t>
            </a:r>
          </a:p>
        </p:txBody>
      </p:sp>
      <p:sp>
        <p:nvSpPr>
          <p:cNvPr id="8" name="TextBox 8"/>
          <p:cNvSpPr txBox="1"/>
          <p:nvPr/>
        </p:nvSpPr>
        <p:spPr>
          <a:xfrm>
            <a:off x="1150660" y="4957401"/>
            <a:ext cx="3077004" cy="918938"/>
          </a:xfrm>
          <a:prstGeom prst="rect">
            <a:avLst/>
          </a:prstGeom>
        </p:spPr>
        <p:txBody>
          <a:bodyPr lIns="0" tIns="0" rIns="0" bIns="0" rtlCol="0" anchor="t">
            <a:spAutoFit/>
          </a:bodyPr>
          <a:lstStyle/>
          <a:p>
            <a:pPr algn="ctr">
              <a:lnSpc>
                <a:spcPts val="3664"/>
              </a:lnSpc>
            </a:pPr>
            <a:r>
              <a:rPr lang="en-US" sz="2617">
                <a:solidFill>
                  <a:srgbClr val="FDFDFD"/>
                </a:solidFill>
                <a:latin typeface="Canva Sans"/>
              </a:rPr>
              <a:t>Logistic Regression</a:t>
            </a:r>
          </a:p>
          <a:p>
            <a:pPr algn="ctr">
              <a:lnSpc>
                <a:spcPts val="3664"/>
              </a:lnSpc>
            </a:pPr>
            <a:endParaRPr lang="en-US" sz="2617">
              <a:solidFill>
                <a:srgbClr val="FDFDFD"/>
              </a:solidFill>
              <a:latin typeface="Canva Sans"/>
            </a:endParaRPr>
          </a:p>
        </p:txBody>
      </p:sp>
      <p:sp>
        <p:nvSpPr>
          <p:cNvPr id="9" name="TextBox 9"/>
          <p:cNvSpPr txBox="1"/>
          <p:nvPr/>
        </p:nvSpPr>
        <p:spPr>
          <a:xfrm>
            <a:off x="653393" y="7219019"/>
            <a:ext cx="3692326" cy="1526341"/>
          </a:xfrm>
          <a:prstGeom prst="rect">
            <a:avLst/>
          </a:prstGeom>
        </p:spPr>
        <p:txBody>
          <a:bodyPr lIns="0" tIns="0" rIns="0" bIns="0" rtlCol="0" anchor="t">
            <a:spAutoFit/>
          </a:bodyPr>
          <a:lstStyle/>
          <a:p>
            <a:pPr algn="ctr">
              <a:lnSpc>
                <a:spcPts val="4060"/>
              </a:lnSpc>
            </a:pPr>
            <a:r>
              <a:rPr lang="en-US" sz="2900" dirty="0">
                <a:solidFill>
                  <a:srgbClr val="FDFDFD"/>
                </a:solidFill>
                <a:latin typeface="Canva Sans"/>
              </a:rPr>
              <a:t>Random Forest Classifier</a:t>
            </a:r>
          </a:p>
          <a:p>
            <a:pPr algn="ctr">
              <a:lnSpc>
                <a:spcPts val="4060"/>
              </a:lnSpc>
            </a:pPr>
            <a:endParaRPr lang="en-US" sz="2900" dirty="0">
              <a:solidFill>
                <a:srgbClr val="FDFDFD"/>
              </a:solidFill>
              <a:latin typeface="Canva Sans"/>
            </a:endParaRPr>
          </a:p>
        </p:txBody>
      </p:sp>
      <p:sp>
        <p:nvSpPr>
          <p:cNvPr id="10" name="TextBox 10"/>
          <p:cNvSpPr txBox="1"/>
          <p:nvPr/>
        </p:nvSpPr>
        <p:spPr>
          <a:xfrm>
            <a:off x="13053827" y="4559331"/>
            <a:ext cx="3206322" cy="1526341"/>
          </a:xfrm>
          <a:prstGeom prst="rect">
            <a:avLst/>
          </a:prstGeom>
        </p:spPr>
        <p:txBody>
          <a:bodyPr lIns="0" tIns="0" rIns="0" bIns="0" rtlCol="0" anchor="t">
            <a:spAutoFit/>
          </a:bodyPr>
          <a:lstStyle/>
          <a:p>
            <a:pPr algn="ctr">
              <a:lnSpc>
                <a:spcPts val="4060"/>
              </a:lnSpc>
            </a:pPr>
            <a:r>
              <a:rPr lang="en-US" sz="2900">
                <a:solidFill>
                  <a:srgbClr val="FDFDFD"/>
                </a:solidFill>
                <a:latin typeface="Canva Sans"/>
              </a:rPr>
              <a:t>Decision Tree Classifier</a:t>
            </a:r>
          </a:p>
          <a:p>
            <a:pPr algn="ctr">
              <a:lnSpc>
                <a:spcPts val="4060"/>
              </a:lnSpc>
            </a:pPr>
            <a:endParaRPr lang="en-US" sz="2900">
              <a:solidFill>
                <a:srgbClr val="FDFDFD"/>
              </a:solidFill>
              <a:latin typeface="Canva Sans"/>
            </a:endParaRPr>
          </a:p>
        </p:txBody>
      </p:sp>
      <p:sp>
        <p:nvSpPr>
          <p:cNvPr id="11" name="TextBox 11"/>
          <p:cNvSpPr txBox="1"/>
          <p:nvPr/>
        </p:nvSpPr>
        <p:spPr>
          <a:xfrm>
            <a:off x="1527969" y="6431222"/>
            <a:ext cx="1943173" cy="754314"/>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03</a:t>
            </a:r>
          </a:p>
        </p:txBody>
      </p:sp>
      <p:sp>
        <p:nvSpPr>
          <p:cNvPr id="12" name="TextBox 12"/>
          <p:cNvSpPr txBox="1"/>
          <p:nvPr/>
        </p:nvSpPr>
        <p:spPr>
          <a:xfrm>
            <a:off x="13360905" y="3862844"/>
            <a:ext cx="1943173" cy="754314"/>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02</a:t>
            </a:r>
          </a:p>
        </p:txBody>
      </p:sp>
      <p:sp>
        <p:nvSpPr>
          <p:cNvPr id="14" name="TextBox 14"/>
          <p:cNvSpPr txBox="1"/>
          <p:nvPr/>
        </p:nvSpPr>
        <p:spPr>
          <a:xfrm>
            <a:off x="14009414" y="6264138"/>
            <a:ext cx="1943173" cy="754314"/>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04</a:t>
            </a:r>
          </a:p>
        </p:txBody>
      </p:sp>
      <p:sp>
        <p:nvSpPr>
          <p:cNvPr id="15" name="TextBox 15"/>
          <p:cNvSpPr txBox="1"/>
          <p:nvPr/>
        </p:nvSpPr>
        <p:spPr>
          <a:xfrm>
            <a:off x="13164691" y="7277170"/>
            <a:ext cx="3692326" cy="497774"/>
          </a:xfrm>
          <a:prstGeom prst="rect">
            <a:avLst/>
          </a:prstGeom>
        </p:spPr>
        <p:txBody>
          <a:bodyPr lIns="0" tIns="0" rIns="0" bIns="0" rtlCol="0" anchor="t">
            <a:spAutoFit/>
          </a:bodyPr>
          <a:lstStyle/>
          <a:p>
            <a:pPr algn="ctr">
              <a:lnSpc>
                <a:spcPts val="4060"/>
              </a:lnSpc>
            </a:pPr>
            <a:r>
              <a:rPr lang="en-US" sz="2900" dirty="0">
                <a:solidFill>
                  <a:srgbClr val="FDFDFD"/>
                </a:solidFill>
                <a:latin typeface="Canva Sans"/>
              </a:rPr>
              <a:t>Neural Network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331503" y="832573"/>
            <a:ext cx="17741322" cy="1222332"/>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Times New Roman Ultra-Bold"/>
              </a:rPr>
              <a:t>EVALUATION METRICS</a:t>
            </a:r>
          </a:p>
        </p:txBody>
      </p:sp>
      <p:sp>
        <p:nvSpPr>
          <p:cNvPr id="3" name="TextBox 3"/>
          <p:cNvSpPr txBox="1"/>
          <p:nvPr/>
        </p:nvSpPr>
        <p:spPr>
          <a:xfrm>
            <a:off x="12125949" y="9480704"/>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Bold"/>
              </a:rPr>
              <a:t>03</a:t>
            </a:r>
          </a:p>
        </p:txBody>
      </p:sp>
      <p:sp>
        <p:nvSpPr>
          <p:cNvPr id="4" name="TextBox 4"/>
          <p:cNvSpPr txBox="1"/>
          <p:nvPr/>
        </p:nvSpPr>
        <p:spPr>
          <a:xfrm>
            <a:off x="1403271" y="2454955"/>
            <a:ext cx="1943173" cy="754380"/>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01</a:t>
            </a:r>
          </a:p>
        </p:txBody>
      </p:sp>
      <p:sp>
        <p:nvSpPr>
          <p:cNvPr id="5" name="TextBox 5"/>
          <p:cNvSpPr txBox="1"/>
          <p:nvPr/>
        </p:nvSpPr>
        <p:spPr>
          <a:xfrm>
            <a:off x="793849" y="3307890"/>
            <a:ext cx="3077004" cy="918938"/>
          </a:xfrm>
          <a:prstGeom prst="rect">
            <a:avLst/>
          </a:prstGeom>
        </p:spPr>
        <p:txBody>
          <a:bodyPr lIns="0" tIns="0" rIns="0" bIns="0" rtlCol="0" anchor="t">
            <a:spAutoFit/>
          </a:bodyPr>
          <a:lstStyle/>
          <a:p>
            <a:pPr algn="ctr">
              <a:lnSpc>
                <a:spcPts val="3664"/>
              </a:lnSpc>
            </a:pPr>
            <a:r>
              <a:rPr lang="en-US" sz="2617">
                <a:solidFill>
                  <a:srgbClr val="FDFDFD"/>
                </a:solidFill>
                <a:latin typeface="Canva Sans"/>
              </a:rPr>
              <a:t>Logistic Regression</a:t>
            </a:r>
          </a:p>
          <a:p>
            <a:pPr algn="ctr">
              <a:lnSpc>
                <a:spcPts val="3664"/>
              </a:lnSpc>
            </a:pPr>
            <a:endParaRPr lang="en-US" sz="2617">
              <a:solidFill>
                <a:srgbClr val="FDFDFD"/>
              </a:solidFill>
              <a:latin typeface="Canva Sans"/>
            </a:endParaRPr>
          </a:p>
        </p:txBody>
      </p:sp>
      <p:sp>
        <p:nvSpPr>
          <p:cNvPr id="6" name="TextBox 6"/>
          <p:cNvSpPr txBox="1"/>
          <p:nvPr/>
        </p:nvSpPr>
        <p:spPr>
          <a:xfrm>
            <a:off x="7866114" y="8767303"/>
            <a:ext cx="728927" cy="1012057"/>
          </a:xfrm>
          <a:prstGeom prst="rect">
            <a:avLst/>
          </a:prstGeom>
        </p:spPr>
        <p:txBody>
          <a:bodyPr lIns="0" tIns="0" rIns="0" bIns="0" rtlCol="0" anchor="t">
            <a:spAutoFit/>
          </a:bodyPr>
          <a:lstStyle/>
          <a:p>
            <a:pPr algn="ctr">
              <a:lnSpc>
                <a:spcPts val="4060"/>
              </a:lnSpc>
            </a:pPr>
            <a:r>
              <a:rPr lang="en-US" sz="2900">
                <a:solidFill>
                  <a:srgbClr val="FDFDFD"/>
                </a:solidFill>
                <a:latin typeface="Canva Sans"/>
              </a:rPr>
              <a:t>SVC</a:t>
            </a:r>
          </a:p>
          <a:p>
            <a:pPr algn="ctr">
              <a:lnSpc>
                <a:spcPts val="4060"/>
              </a:lnSpc>
            </a:pPr>
            <a:endParaRPr lang="en-US" sz="2900">
              <a:solidFill>
                <a:srgbClr val="FDFDFD"/>
              </a:solidFill>
              <a:latin typeface="Canva Sans"/>
            </a:endParaRPr>
          </a:p>
        </p:txBody>
      </p:sp>
      <p:sp>
        <p:nvSpPr>
          <p:cNvPr id="7" name="TextBox 7"/>
          <p:cNvSpPr txBox="1"/>
          <p:nvPr/>
        </p:nvSpPr>
        <p:spPr>
          <a:xfrm>
            <a:off x="1249117" y="8190371"/>
            <a:ext cx="2054820" cy="1526341"/>
          </a:xfrm>
          <a:prstGeom prst="rect">
            <a:avLst/>
          </a:prstGeom>
        </p:spPr>
        <p:txBody>
          <a:bodyPr lIns="0" tIns="0" rIns="0" bIns="0" rtlCol="0" anchor="t">
            <a:spAutoFit/>
          </a:bodyPr>
          <a:lstStyle/>
          <a:p>
            <a:pPr algn="ctr">
              <a:lnSpc>
                <a:spcPts val="4060"/>
              </a:lnSpc>
            </a:pPr>
            <a:r>
              <a:rPr lang="en-US" sz="2900">
                <a:solidFill>
                  <a:srgbClr val="FDFDFD"/>
                </a:solidFill>
                <a:latin typeface="Canva Sans"/>
              </a:rPr>
              <a:t>KNeighbors</a:t>
            </a:r>
          </a:p>
          <a:p>
            <a:pPr algn="ctr">
              <a:lnSpc>
                <a:spcPts val="4060"/>
              </a:lnSpc>
            </a:pPr>
            <a:r>
              <a:rPr lang="en-US" sz="2900">
                <a:solidFill>
                  <a:srgbClr val="FDFDFD"/>
                </a:solidFill>
                <a:latin typeface="Canva Sans"/>
              </a:rPr>
              <a:t>Classifier</a:t>
            </a:r>
          </a:p>
          <a:p>
            <a:pPr algn="ctr">
              <a:lnSpc>
                <a:spcPts val="4060"/>
              </a:lnSpc>
            </a:pPr>
            <a:endParaRPr lang="en-US" sz="2900">
              <a:solidFill>
                <a:srgbClr val="FDFDFD"/>
              </a:solidFill>
              <a:latin typeface="Canva Sans"/>
            </a:endParaRPr>
          </a:p>
        </p:txBody>
      </p:sp>
      <p:sp>
        <p:nvSpPr>
          <p:cNvPr id="8" name="TextBox 8"/>
          <p:cNvSpPr txBox="1"/>
          <p:nvPr/>
        </p:nvSpPr>
        <p:spPr>
          <a:xfrm>
            <a:off x="7007931" y="6341544"/>
            <a:ext cx="2136069" cy="1012057"/>
          </a:xfrm>
          <a:prstGeom prst="rect">
            <a:avLst/>
          </a:prstGeom>
        </p:spPr>
        <p:txBody>
          <a:bodyPr lIns="0" tIns="0" rIns="0" bIns="0" rtlCol="0" anchor="t">
            <a:spAutoFit/>
          </a:bodyPr>
          <a:lstStyle/>
          <a:p>
            <a:pPr algn="ctr">
              <a:lnSpc>
                <a:spcPts val="4060"/>
              </a:lnSpc>
            </a:pPr>
            <a:r>
              <a:rPr lang="en-US" sz="2900">
                <a:solidFill>
                  <a:srgbClr val="FDFDFD"/>
                </a:solidFill>
                <a:latin typeface="Canva Sans"/>
              </a:rPr>
              <a:t>GaussianNB</a:t>
            </a:r>
          </a:p>
          <a:p>
            <a:pPr algn="ctr">
              <a:lnSpc>
                <a:spcPts val="4060"/>
              </a:lnSpc>
            </a:pPr>
            <a:endParaRPr lang="en-US" sz="2900">
              <a:solidFill>
                <a:srgbClr val="FDFDFD"/>
              </a:solidFill>
              <a:latin typeface="Canva Sans"/>
            </a:endParaRPr>
          </a:p>
        </p:txBody>
      </p:sp>
      <p:sp>
        <p:nvSpPr>
          <p:cNvPr id="9" name="TextBox 9"/>
          <p:cNvSpPr txBox="1"/>
          <p:nvPr/>
        </p:nvSpPr>
        <p:spPr>
          <a:xfrm>
            <a:off x="13097535" y="3628435"/>
            <a:ext cx="3692326" cy="1526341"/>
          </a:xfrm>
          <a:prstGeom prst="rect">
            <a:avLst/>
          </a:prstGeom>
        </p:spPr>
        <p:txBody>
          <a:bodyPr lIns="0" tIns="0" rIns="0" bIns="0" rtlCol="0" anchor="t">
            <a:spAutoFit/>
          </a:bodyPr>
          <a:lstStyle/>
          <a:p>
            <a:pPr algn="ctr">
              <a:lnSpc>
                <a:spcPts val="4060"/>
              </a:lnSpc>
            </a:pPr>
            <a:r>
              <a:rPr lang="en-US" sz="2900">
                <a:solidFill>
                  <a:srgbClr val="FDFDFD"/>
                </a:solidFill>
                <a:latin typeface="Canva Sans"/>
              </a:rPr>
              <a:t>Random Forest Classifier</a:t>
            </a:r>
          </a:p>
          <a:p>
            <a:pPr algn="ctr">
              <a:lnSpc>
                <a:spcPts val="4060"/>
              </a:lnSpc>
            </a:pPr>
            <a:endParaRPr lang="en-US" sz="2900">
              <a:solidFill>
                <a:srgbClr val="FDFDFD"/>
              </a:solidFill>
              <a:latin typeface="Canva Sans"/>
            </a:endParaRPr>
          </a:p>
        </p:txBody>
      </p:sp>
      <p:sp>
        <p:nvSpPr>
          <p:cNvPr id="10" name="TextBox 10"/>
          <p:cNvSpPr txBox="1"/>
          <p:nvPr/>
        </p:nvSpPr>
        <p:spPr>
          <a:xfrm>
            <a:off x="6879271" y="3152185"/>
            <a:ext cx="3206322" cy="1526341"/>
          </a:xfrm>
          <a:prstGeom prst="rect">
            <a:avLst/>
          </a:prstGeom>
        </p:spPr>
        <p:txBody>
          <a:bodyPr lIns="0" tIns="0" rIns="0" bIns="0" rtlCol="0" anchor="t">
            <a:spAutoFit/>
          </a:bodyPr>
          <a:lstStyle/>
          <a:p>
            <a:pPr algn="ctr">
              <a:lnSpc>
                <a:spcPts val="4060"/>
              </a:lnSpc>
            </a:pPr>
            <a:r>
              <a:rPr lang="en-US" sz="2900">
                <a:solidFill>
                  <a:srgbClr val="FDFDFD"/>
                </a:solidFill>
                <a:latin typeface="Canva Sans"/>
              </a:rPr>
              <a:t>Decision Tree Classifier</a:t>
            </a:r>
          </a:p>
          <a:p>
            <a:pPr algn="ctr">
              <a:lnSpc>
                <a:spcPts val="4060"/>
              </a:lnSpc>
            </a:pPr>
            <a:endParaRPr lang="en-US" sz="2900">
              <a:solidFill>
                <a:srgbClr val="FDFDFD"/>
              </a:solidFill>
              <a:latin typeface="Canva Sans"/>
            </a:endParaRPr>
          </a:p>
        </p:txBody>
      </p:sp>
      <p:sp>
        <p:nvSpPr>
          <p:cNvPr id="11" name="TextBox 11"/>
          <p:cNvSpPr txBox="1"/>
          <p:nvPr/>
        </p:nvSpPr>
        <p:spPr>
          <a:xfrm>
            <a:off x="7258991" y="5507371"/>
            <a:ext cx="1788561" cy="690834"/>
          </a:xfrm>
          <a:prstGeom prst="rect">
            <a:avLst/>
          </a:prstGeom>
        </p:spPr>
        <p:txBody>
          <a:bodyPr lIns="0" tIns="0" rIns="0" bIns="0" rtlCol="0" anchor="t">
            <a:spAutoFit/>
          </a:bodyPr>
          <a:lstStyle/>
          <a:p>
            <a:pPr algn="ctr">
              <a:lnSpc>
                <a:spcPts val="4473"/>
              </a:lnSpc>
            </a:pPr>
            <a:r>
              <a:rPr lang="en-US" sz="4141">
                <a:solidFill>
                  <a:srgbClr val="FFFFFF"/>
                </a:solidFill>
                <a:latin typeface="Rustic Printed"/>
              </a:rPr>
              <a:t>04</a:t>
            </a:r>
          </a:p>
        </p:txBody>
      </p:sp>
      <p:sp>
        <p:nvSpPr>
          <p:cNvPr id="12" name="TextBox 12"/>
          <p:cNvSpPr txBox="1"/>
          <p:nvPr/>
        </p:nvSpPr>
        <p:spPr>
          <a:xfrm>
            <a:off x="13972112" y="2576147"/>
            <a:ext cx="1943173" cy="754314"/>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03</a:t>
            </a:r>
          </a:p>
        </p:txBody>
      </p:sp>
      <p:sp>
        <p:nvSpPr>
          <p:cNvPr id="13" name="TextBox 13"/>
          <p:cNvSpPr txBox="1"/>
          <p:nvPr/>
        </p:nvSpPr>
        <p:spPr>
          <a:xfrm>
            <a:off x="7258991" y="8036132"/>
            <a:ext cx="1943173" cy="754314"/>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06</a:t>
            </a:r>
          </a:p>
        </p:txBody>
      </p:sp>
      <p:sp>
        <p:nvSpPr>
          <p:cNvPr id="14" name="TextBox 14"/>
          <p:cNvSpPr txBox="1"/>
          <p:nvPr/>
        </p:nvSpPr>
        <p:spPr>
          <a:xfrm>
            <a:off x="1360765" y="7493207"/>
            <a:ext cx="1943173" cy="754314"/>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04</a:t>
            </a:r>
          </a:p>
        </p:txBody>
      </p:sp>
      <p:sp>
        <p:nvSpPr>
          <p:cNvPr id="15" name="TextBox 15"/>
          <p:cNvSpPr txBox="1"/>
          <p:nvPr/>
        </p:nvSpPr>
        <p:spPr>
          <a:xfrm>
            <a:off x="14069122" y="6940583"/>
            <a:ext cx="1943173" cy="754314"/>
          </a:xfrm>
          <a:prstGeom prst="rect">
            <a:avLst/>
          </a:prstGeom>
        </p:spPr>
        <p:txBody>
          <a:bodyPr lIns="0" tIns="0" rIns="0" bIns="0" rtlCol="0" anchor="t">
            <a:spAutoFit/>
          </a:bodyPr>
          <a:lstStyle/>
          <a:p>
            <a:pPr algn="ctr">
              <a:lnSpc>
                <a:spcPts val="4860"/>
              </a:lnSpc>
            </a:pPr>
            <a:r>
              <a:rPr lang="en-US" sz="4500">
                <a:solidFill>
                  <a:srgbClr val="FFFFFF"/>
                </a:solidFill>
                <a:latin typeface="Rustic Printed"/>
              </a:rPr>
              <a:t>05</a:t>
            </a:r>
          </a:p>
        </p:txBody>
      </p:sp>
      <p:sp>
        <p:nvSpPr>
          <p:cNvPr id="16" name="TextBox 16"/>
          <p:cNvSpPr txBox="1"/>
          <p:nvPr/>
        </p:nvSpPr>
        <p:spPr>
          <a:xfrm>
            <a:off x="13224398" y="7963140"/>
            <a:ext cx="3692326" cy="389166"/>
          </a:xfrm>
          <a:prstGeom prst="rect">
            <a:avLst/>
          </a:prstGeom>
        </p:spPr>
        <p:txBody>
          <a:bodyPr lIns="0" tIns="0" rIns="0" bIns="0" rtlCol="0" anchor="t">
            <a:spAutoFit/>
          </a:bodyPr>
          <a:lstStyle/>
          <a:p>
            <a:pPr algn="ctr">
              <a:lnSpc>
                <a:spcPts val="3220"/>
              </a:lnSpc>
            </a:pPr>
            <a:r>
              <a:rPr lang="en-US" sz="2300">
                <a:solidFill>
                  <a:srgbClr val="FDFDFD"/>
                </a:solidFill>
                <a:latin typeface="Canva Sans"/>
              </a:rPr>
              <a:t>Neural Network</a:t>
            </a:r>
          </a:p>
        </p:txBody>
      </p:sp>
      <p:sp>
        <p:nvSpPr>
          <p:cNvPr id="17" name="TextBox 17"/>
          <p:cNvSpPr txBox="1"/>
          <p:nvPr/>
        </p:nvSpPr>
        <p:spPr>
          <a:xfrm>
            <a:off x="682992" y="2393626"/>
            <a:ext cx="16991910" cy="6571065"/>
          </a:xfrm>
          <a:prstGeom prst="rect">
            <a:avLst/>
          </a:prstGeom>
        </p:spPr>
        <p:txBody>
          <a:bodyPr lIns="0" tIns="0" rIns="0" bIns="0" rtlCol="0" anchor="t">
            <a:spAutoFit/>
          </a:bodyPr>
          <a:lstStyle/>
          <a:p>
            <a:pPr marL="568935" lvl="1" indent="-284467">
              <a:lnSpc>
                <a:spcPts val="3689"/>
              </a:lnSpc>
              <a:buAutoNum type="arabicPeriod"/>
            </a:pPr>
            <a:r>
              <a:rPr lang="en-US" sz="2635">
                <a:solidFill>
                  <a:srgbClr val="000000"/>
                </a:solidFill>
                <a:latin typeface="Times New Roman"/>
              </a:rPr>
              <a:t>Accuracy: Accuracy measures the overall correctness of the model's predictions and is calculated as the ratio of correctly predicted instances to the total number of instances. However, accuracy alone may not be a reliable metric for imbalanced datasets where the number of fraudulent transactions is much smaller than legitimate ones.</a:t>
            </a:r>
          </a:p>
          <a:p>
            <a:pPr marL="568935" lvl="1" indent="-284467">
              <a:lnSpc>
                <a:spcPts val="3689"/>
              </a:lnSpc>
              <a:buAutoNum type="arabicPeriod"/>
            </a:pPr>
            <a:r>
              <a:rPr lang="en-US" sz="2635">
                <a:solidFill>
                  <a:srgbClr val="000000"/>
                </a:solidFill>
                <a:latin typeface="Times New Roman"/>
              </a:rPr>
              <a:t>Precision: Precision measures the proportion of true positives (correctly identified fraudulent transactions) among all transactions predicted as fraudulent. It is calculated as the ratio of true positives to the sum of true positives and false positives (legitimate transactions incorrectly classified as fraudulent). High precision indicates a low false positive rate, which is desirable in fraud detection to minimize the number of false alarms.Precision = True Positives / (True Positives + False Positives)</a:t>
            </a:r>
          </a:p>
          <a:p>
            <a:pPr marL="568935" lvl="1" indent="-284467">
              <a:lnSpc>
                <a:spcPts val="3689"/>
              </a:lnSpc>
              <a:buAutoNum type="arabicPeriod"/>
            </a:pPr>
            <a:r>
              <a:rPr lang="en-US" sz="2635">
                <a:solidFill>
                  <a:srgbClr val="000000"/>
                </a:solidFill>
                <a:latin typeface="Times New Roman"/>
              </a:rPr>
              <a:t>Recall (Sensitivity): Recall measures the proportion of true positives among all actual fraudulent transactions. It is calculated as the ratio of true positives to the sum of true positives and false negatives (fraudulent transactions incorrectly classified as legitimate). High recall indicates a low false negative rate, ensuring that most fraudulent transactions are detected.</a:t>
            </a:r>
          </a:p>
          <a:p>
            <a:pPr>
              <a:lnSpc>
                <a:spcPts val="3689"/>
              </a:lnSpc>
            </a:pPr>
            <a:r>
              <a:rPr lang="en-US" sz="2635">
                <a:solidFill>
                  <a:srgbClr val="000000"/>
                </a:solidFill>
                <a:latin typeface="Times New Roman"/>
              </a:rPr>
              <a:t>     Recall = True Positives / (True Positives + False Negatives)</a:t>
            </a:r>
          </a:p>
          <a:p>
            <a:pPr>
              <a:lnSpc>
                <a:spcPts val="3689"/>
              </a:lnSpc>
            </a:pPr>
            <a:endParaRPr lang="en-US" sz="2635">
              <a:solidFill>
                <a:srgbClr val="000000"/>
              </a:solidFill>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nSpc>
                <a:spcPts val="10248"/>
              </a:lnSpc>
              <a:spcBef>
                <a:spcPct val="0"/>
              </a:spcBef>
            </a:pPr>
            <a:r>
              <a:rPr lang="en-US" sz="7320">
                <a:solidFill>
                  <a:srgbClr val="051D40"/>
                </a:solidFill>
                <a:latin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3773019" cy="518066"/>
          </a:xfrm>
          <a:prstGeom prst="rect">
            <a:avLst/>
          </a:prstGeom>
        </p:spPr>
        <p:txBody>
          <a:bodyPr lIns="0" tIns="0" rIns="0" bIns="0" rtlCol="0" anchor="t">
            <a:spAutoFit/>
          </a:bodyPr>
          <a:lstStyle/>
          <a:p>
            <a:pPr>
              <a:lnSpc>
                <a:spcPts val="3995"/>
              </a:lnSpc>
              <a:spcBef>
                <a:spcPct val="0"/>
              </a:spcBef>
            </a:pPr>
            <a:r>
              <a:rPr lang="en-US" sz="2853" spc="-57">
                <a:solidFill>
                  <a:srgbClr val="051D40"/>
                </a:solidFill>
                <a:latin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22734"/>
            <a:ext cx="4143021" cy="518044"/>
          </a:xfrm>
          <a:prstGeom prst="rect">
            <a:avLst/>
          </a:prstGeom>
        </p:spPr>
        <p:txBody>
          <a:bodyPr lIns="0" tIns="0" rIns="0" bIns="0" rtlCol="0" anchor="t">
            <a:spAutoFit/>
          </a:bodyPr>
          <a:lstStyle/>
          <a:p>
            <a:pPr>
              <a:lnSpc>
                <a:spcPts val="3995"/>
              </a:lnSpc>
              <a:spcBef>
                <a:spcPct val="0"/>
              </a:spcBef>
            </a:pPr>
            <a:r>
              <a:rPr lang="en-US" sz="2853" spc="-57">
                <a:solidFill>
                  <a:srgbClr val="051D40"/>
                </a:solidFill>
                <a:latin typeface="Poppins"/>
              </a:rPr>
              <a:t>Literature Review</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4647971"/>
            <a:ext cx="4652520" cy="518044"/>
          </a:xfrm>
          <a:prstGeom prst="rect">
            <a:avLst/>
          </a:prstGeom>
        </p:spPr>
        <p:txBody>
          <a:bodyPr lIns="0" tIns="0" rIns="0" bIns="0" rtlCol="0" anchor="t">
            <a:spAutoFit/>
          </a:bodyPr>
          <a:lstStyle/>
          <a:p>
            <a:pPr>
              <a:lnSpc>
                <a:spcPts val="3995"/>
              </a:lnSpc>
              <a:spcBef>
                <a:spcPct val="0"/>
              </a:spcBef>
            </a:pPr>
            <a:r>
              <a:rPr lang="en-US" sz="2853" spc="-57">
                <a:solidFill>
                  <a:srgbClr val="051D40"/>
                </a:solidFill>
                <a:latin typeface="Poppins"/>
              </a:rPr>
              <a:t>Data Collection</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273478"/>
            <a:ext cx="4397771" cy="518044"/>
          </a:xfrm>
          <a:prstGeom prst="rect">
            <a:avLst/>
          </a:prstGeom>
        </p:spPr>
        <p:txBody>
          <a:bodyPr lIns="0" tIns="0" rIns="0" bIns="0" rtlCol="0" anchor="t">
            <a:spAutoFit/>
          </a:bodyPr>
          <a:lstStyle/>
          <a:p>
            <a:pPr>
              <a:lnSpc>
                <a:spcPts val="3995"/>
              </a:lnSpc>
              <a:spcBef>
                <a:spcPct val="0"/>
              </a:spcBef>
            </a:pPr>
            <a:r>
              <a:rPr lang="en-US" sz="2853" spc="-57">
                <a:solidFill>
                  <a:srgbClr val="051D40"/>
                </a:solidFill>
                <a:latin typeface="Poppins"/>
              </a:rPr>
              <a:t>Data Preprocessing</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63160" y="5898715"/>
            <a:ext cx="4579735" cy="518044"/>
          </a:xfrm>
          <a:prstGeom prst="rect">
            <a:avLst/>
          </a:prstGeom>
        </p:spPr>
        <p:txBody>
          <a:bodyPr lIns="0" tIns="0" rIns="0" bIns="0" rtlCol="0" anchor="t">
            <a:spAutoFit/>
          </a:bodyPr>
          <a:lstStyle/>
          <a:p>
            <a:pPr>
              <a:lnSpc>
                <a:spcPts val="3995"/>
              </a:lnSpc>
              <a:spcBef>
                <a:spcPct val="0"/>
              </a:spcBef>
            </a:pPr>
            <a:r>
              <a:rPr lang="en-US" sz="2853" spc="-57">
                <a:solidFill>
                  <a:srgbClr val="051D40"/>
                </a:solidFill>
                <a:latin typeface="Poppins"/>
              </a:rPr>
              <a:t>Feature Selection</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63160" y="6524221"/>
            <a:ext cx="4819989" cy="518044"/>
          </a:xfrm>
          <a:prstGeom prst="rect">
            <a:avLst/>
          </a:prstGeom>
        </p:spPr>
        <p:txBody>
          <a:bodyPr lIns="0" tIns="0" rIns="0" bIns="0" rtlCol="0" anchor="t">
            <a:spAutoFit/>
          </a:bodyPr>
          <a:lstStyle/>
          <a:p>
            <a:pPr>
              <a:lnSpc>
                <a:spcPts val="3995"/>
              </a:lnSpc>
              <a:spcBef>
                <a:spcPct val="0"/>
              </a:spcBef>
            </a:pPr>
            <a:r>
              <a:rPr lang="en-US" sz="2853" spc="-57">
                <a:solidFill>
                  <a:srgbClr val="051D40"/>
                </a:solidFill>
                <a:latin typeface="Poppins"/>
              </a:rPr>
              <a:t>Machine Learning Models</a:t>
            </a: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06</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8483149" y="714945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07</a:t>
            </a:r>
          </a:p>
        </p:txBody>
      </p:sp>
      <p:sp>
        <p:nvSpPr>
          <p:cNvPr id="32" name="TextBox 32"/>
          <p:cNvSpPr txBox="1"/>
          <p:nvPr/>
        </p:nvSpPr>
        <p:spPr>
          <a:xfrm>
            <a:off x="3535785" y="8462775"/>
            <a:ext cx="5277789" cy="487185"/>
          </a:xfrm>
          <a:prstGeom prst="rect">
            <a:avLst/>
          </a:prstGeom>
        </p:spPr>
        <p:txBody>
          <a:bodyPr lIns="0" tIns="0" rIns="0" bIns="0" rtlCol="0" anchor="t">
            <a:spAutoFit/>
          </a:bodyPr>
          <a:lstStyle/>
          <a:p>
            <a:pPr>
              <a:lnSpc>
                <a:spcPts val="3995"/>
              </a:lnSpc>
              <a:spcBef>
                <a:spcPct val="0"/>
              </a:spcBef>
            </a:pPr>
            <a:r>
              <a:rPr lang="en-US" sz="2853" spc="-57" dirty="0">
                <a:solidFill>
                  <a:srgbClr val="051D40"/>
                </a:solidFill>
                <a:latin typeface="Poppins"/>
              </a:rPr>
              <a:t> </a:t>
            </a:r>
          </a:p>
        </p:txBody>
      </p:sp>
      <p:sp>
        <p:nvSpPr>
          <p:cNvPr id="35" name="TextBox 35"/>
          <p:cNvSpPr txBox="1"/>
          <p:nvPr/>
        </p:nvSpPr>
        <p:spPr>
          <a:xfrm>
            <a:off x="3599301" y="7106165"/>
            <a:ext cx="5277789" cy="518044"/>
          </a:xfrm>
          <a:prstGeom prst="rect">
            <a:avLst/>
          </a:prstGeom>
        </p:spPr>
        <p:txBody>
          <a:bodyPr lIns="0" tIns="0" rIns="0" bIns="0" rtlCol="0" anchor="t">
            <a:spAutoFit/>
          </a:bodyPr>
          <a:lstStyle/>
          <a:p>
            <a:pPr>
              <a:lnSpc>
                <a:spcPts val="3995"/>
              </a:lnSpc>
              <a:spcBef>
                <a:spcPct val="0"/>
              </a:spcBef>
            </a:pPr>
            <a:r>
              <a:rPr lang="en-US" sz="2853" spc="-57" dirty="0">
                <a:solidFill>
                  <a:srgbClr val="051D40"/>
                </a:solidFill>
                <a:latin typeface="Poppins"/>
              </a:rPr>
              <a:t>Evaluation Metrics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4" name="TextBox 4"/>
          <p:cNvSpPr txBox="1"/>
          <p:nvPr/>
        </p:nvSpPr>
        <p:spPr>
          <a:xfrm>
            <a:off x="812548" y="2319755"/>
            <a:ext cx="4800865" cy="1393256"/>
          </a:xfrm>
          <a:prstGeom prst="rect">
            <a:avLst/>
          </a:prstGeom>
        </p:spPr>
        <p:txBody>
          <a:bodyPr lIns="0" tIns="0" rIns="0" bIns="0" rtlCol="0" anchor="t">
            <a:spAutoFit/>
          </a:bodyPr>
          <a:lstStyle/>
          <a:p>
            <a:pPr algn="ctr">
              <a:lnSpc>
                <a:spcPts val="5624"/>
              </a:lnSpc>
            </a:pPr>
            <a:r>
              <a:rPr lang="en-US" sz="4017">
                <a:solidFill>
                  <a:srgbClr val="000000"/>
                </a:solidFill>
                <a:latin typeface="Canva Sans Bold"/>
              </a:rPr>
              <a:t>Logistic Regression</a:t>
            </a:r>
          </a:p>
          <a:p>
            <a:pPr algn="ctr">
              <a:lnSpc>
                <a:spcPts val="5624"/>
              </a:lnSpc>
            </a:pPr>
            <a:endParaRPr lang="en-US" sz="4017">
              <a:solidFill>
                <a:srgbClr val="000000"/>
              </a:solidFill>
              <a:latin typeface="Canva Sans Bold"/>
            </a:endParaRPr>
          </a:p>
        </p:txBody>
      </p:sp>
      <p:sp>
        <p:nvSpPr>
          <p:cNvPr id="5" name="TextBox 5"/>
          <p:cNvSpPr txBox="1"/>
          <p:nvPr/>
        </p:nvSpPr>
        <p:spPr>
          <a:xfrm>
            <a:off x="1028700" y="5892151"/>
            <a:ext cx="3827729" cy="1384168"/>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Decision Tree Classifier</a:t>
            </a:r>
          </a:p>
        </p:txBody>
      </p:sp>
      <p:pic>
        <p:nvPicPr>
          <p:cNvPr id="7" name="Picture 6">
            <a:extLst>
              <a:ext uri="{FF2B5EF4-FFF2-40B4-BE49-F238E27FC236}">
                <a16:creationId xmlns:a16="http://schemas.microsoft.com/office/drawing/2014/main" id="{5D257D8F-8B8F-984B-9972-A6AF446E9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171700"/>
            <a:ext cx="4724400" cy="2408129"/>
          </a:xfrm>
          <a:prstGeom prst="rect">
            <a:avLst/>
          </a:prstGeom>
        </p:spPr>
      </p:pic>
      <p:pic>
        <p:nvPicPr>
          <p:cNvPr id="9" name="Picture 8">
            <a:extLst>
              <a:ext uri="{FF2B5EF4-FFF2-40B4-BE49-F238E27FC236}">
                <a16:creationId xmlns:a16="http://schemas.microsoft.com/office/drawing/2014/main" id="{DA961BD7-752F-A25F-DE0F-6278A79A6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639" y="5372100"/>
            <a:ext cx="4560761" cy="25484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478780" y="2366790"/>
            <a:ext cx="17142973" cy="1915619"/>
          </a:xfrm>
          <a:prstGeom prst="rect">
            <a:avLst/>
          </a:prstGeom>
        </p:spPr>
        <p:txBody>
          <a:bodyPr lIns="0" tIns="0" rIns="0" bIns="0" rtlCol="0" anchor="t">
            <a:spAutoFit/>
          </a:bodyPr>
          <a:lstStyle/>
          <a:p>
            <a:pPr>
              <a:lnSpc>
                <a:spcPts val="7279"/>
              </a:lnSpc>
            </a:pPr>
            <a:r>
              <a:rPr lang="en-US" sz="5199">
                <a:solidFill>
                  <a:srgbClr val="000000"/>
                </a:solidFill>
                <a:latin typeface="Times New Roman"/>
              </a:rPr>
              <a:t> Recall could be more important in detecting potentially harmful security threats</a:t>
            </a:r>
          </a:p>
        </p:txBody>
      </p:sp>
      <p:sp>
        <p:nvSpPr>
          <p:cNvPr id="3" name="TextBox 3"/>
          <p:cNvSpPr txBox="1"/>
          <p:nvPr/>
        </p:nvSpPr>
        <p:spPr>
          <a:xfrm>
            <a:off x="478780" y="5729135"/>
            <a:ext cx="16780520" cy="858377"/>
          </a:xfrm>
          <a:prstGeom prst="rect">
            <a:avLst/>
          </a:prstGeom>
        </p:spPr>
        <p:txBody>
          <a:bodyPr lIns="0" tIns="0" rIns="0" bIns="0" rtlCol="0" anchor="t">
            <a:spAutoFit/>
          </a:bodyPr>
          <a:lstStyle/>
          <a:p>
            <a:pPr>
              <a:lnSpc>
                <a:spcPts val="7279"/>
              </a:lnSpc>
            </a:pPr>
            <a:r>
              <a:rPr lang="en-US" sz="5199" dirty="0">
                <a:solidFill>
                  <a:srgbClr val="000000"/>
                </a:solidFill>
                <a:latin typeface="Times New Roman"/>
              </a:rPr>
              <a:t>Finally observed that  Decision tree is best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6324601" y="1053954"/>
            <a:ext cx="4367836" cy="1000915"/>
          </a:xfrm>
          <a:prstGeom prst="rect">
            <a:avLst/>
          </a:prstGeom>
        </p:spPr>
        <p:txBody>
          <a:bodyPr wrap="square" lIns="0" tIns="0" rIns="0" bIns="0" rtlCol="0" anchor="t">
            <a:spAutoFit/>
          </a:bodyPr>
          <a:lstStyle/>
          <a:p>
            <a:pPr algn="ctr">
              <a:lnSpc>
                <a:spcPts val="8539"/>
              </a:lnSpc>
            </a:pPr>
            <a:r>
              <a:rPr lang="en-US" sz="6099" dirty="0">
                <a:solidFill>
                  <a:srgbClr val="000000"/>
                </a:solidFill>
                <a:latin typeface="Times New Roman Bold"/>
              </a:rPr>
              <a:t>Conclusion</a:t>
            </a:r>
          </a:p>
        </p:txBody>
      </p:sp>
      <p:sp>
        <p:nvSpPr>
          <p:cNvPr id="3" name="TextBox 3"/>
          <p:cNvSpPr txBox="1"/>
          <p:nvPr/>
        </p:nvSpPr>
        <p:spPr>
          <a:xfrm>
            <a:off x="1028700" y="2439322"/>
            <a:ext cx="15776543" cy="4257127"/>
          </a:xfrm>
          <a:prstGeom prst="rect">
            <a:avLst/>
          </a:prstGeom>
        </p:spPr>
        <p:txBody>
          <a:bodyPr lIns="0" tIns="0" rIns="0" bIns="0" rtlCol="0" anchor="t">
            <a:spAutoFit/>
          </a:bodyPr>
          <a:lstStyle/>
          <a:p>
            <a:pPr>
              <a:lnSpc>
                <a:spcPts val="4759"/>
              </a:lnSpc>
            </a:pPr>
            <a:endParaRPr dirty="0"/>
          </a:p>
          <a:p>
            <a:pPr marL="367029" lvl="1">
              <a:lnSpc>
                <a:spcPts val="4759"/>
              </a:lnSpc>
            </a:pPr>
            <a:r>
              <a:rPr lang="en-US" sz="3399" dirty="0">
                <a:solidFill>
                  <a:srgbClr val="000000"/>
                </a:solidFill>
                <a:latin typeface="Times New Roman"/>
              </a:rPr>
              <a:t>In this project, I devised a novel approach for fraud detection. Utilizing the Synthetic Minority Over-sampling Technique (SMOTE), I balanced the dataset, leading to notable improvements in classifier performance. Moreover, I conducted feature selection to eliminate irrelevant features. Employing a  techniques including Machine Learning,, I observed that  Decision Tree is the best model.</a:t>
            </a:r>
          </a:p>
          <a:p>
            <a:pPr>
              <a:lnSpc>
                <a:spcPts val="4759"/>
              </a:lnSpc>
            </a:pPr>
            <a:endParaRPr lang="en-US" sz="3399" dirty="0">
              <a:solidFill>
                <a:srgbClr val="000000"/>
              </a:solidFill>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22092" y="133909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00000"/>
                </a:solidFill>
                <a:latin typeface="Rustic Printed"/>
              </a:rPr>
              <a:t>THANK YOU VERY MUCH!</a:t>
            </a:r>
          </a:p>
        </p:txBody>
      </p:sp>
      <p:sp>
        <p:nvSpPr>
          <p:cNvPr id="3" name="Freeform 3"/>
          <p:cNvSpPr/>
          <p:nvPr/>
        </p:nvSpPr>
        <p:spPr>
          <a:xfrm rot="2830164">
            <a:off x="5024904" y="8812509"/>
            <a:ext cx="3550978" cy="3705954"/>
          </a:xfrm>
          <a:custGeom>
            <a:avLst/>
            <a:gdLst/>
            <a:ahLst/>
            <a:cxnLst/>
            <a:rect l="l" t="t" r="r" b="b"/>
            <a:pathLst>
              <a:path w="3550978" h="3705954">
                <a:moveTo>
                  <a:pt x="0" y="0"/>
                </a:moveTo>
                <a:lnTo>
                  <a:pt x="3550978" y="0"/>
                </a:lnTo>
                <a:lnTo>
                  <a:pt x="3550978" y="3705954"/>
                </a:lnTo>
                <a:lnTo>
                  <a:pt x="0" y="3705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39542">
            <a:off x="12180579" y="258185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235282">
            <a:off x="2736157" y="6303953"/>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3973427" y="2768462"/>
            <a:ext cx="1198548" cy="1291578"/>
          </a:xfrm>
          <a:custGeom>
            <a:avLst/>
            <a:gdLst/>
            <a:ahLst/>
            <a:cxnLst/>
            <a:rect l="l" t="t" r="r" b="b"/>
            <a:pathLst>
              <a:path w="1198548" h="1291578">
                <a:moveTo>
                  <a:pt x="1198548" y="0"/>
                </a:moveTo>
                <a:lnTo>
                  <a:pt x="0" y="0"/>
                </a:lnTo>
                <a:lnTo>
                  <a:pt x="0" y="1291579"/>
                </a:lnTo>
                <a:lnTo>
                  <a:pt x="1198548" y="1291579"/>
                </a:lnTo>
                <a:lnTo>
                  <a:pt x="1198548"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a:off x="12425698" y="6522032"/>
            <a:ext cx="1140143" cy="1228640"/>
          </a:xfrm>
          <a:custGeom>
            <a:avLst/>
            <a:gdLst/>
            <a:ahLst/>
            <a:cxnLst/>
            <a:rect l="l" t="t" r="r" b="b"/>
            <a:pathLst>
              <a:path w="1140143" h="1228640">
                <a:moveTo>
                  <a:pt x="0" y="0"/>
                </a:moveTo>
                <a:lnTo>
                  <a:pt x="1140143" y="0"/>
                </a:lnTo>
                <a:lnTo>
                  <a:pt x="1140143" y="1228641"/>
                </a:lnTo>
                <a:lnTo>
                  <a:pt x="0" y="122864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2707339" y="1080160"/>
            <a:ext cx="5109390" cy="5109390"/>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a:stretch>
            </a:blipFill>
          </p:spPr>
        </p:sp>
      </p:grpSp>
      <p:sp>
        <p:nvSpPr>
          <p:cNvPr id="4" name="Freeform 4"/>
          <p:cNvSpPr/>
          <p:nvPr/>
        </p:nvSpPr>
        <p:spPr>
          <a:xfrm>
            <a:off x="13548937" y="6524770"/>
            <a:ext cx="3960319" cy="3103450"/>
          </a:xfrm>
          <a:custGeom>
            <a:avLst/>
            <a:gdLst/>
            <a:ahLst/>
            <a:cxnLst/>
            <a:rect l="l" t="t" r="r" b="b"/>
            <a:pathLst>
              <a:path w="3960319" h="3103450">
                <a:moveTo>
                  <a:pt x="0" y="0"/>
                </a:moveTo>
                <a:lnTo>
                  <a:pt x="3960319" y="0"/>
                </a:lnTo>
                <a:lnTo>
                  <a:pt x="3960319" y="3103450"/>
                </a:lnTo>
                <a:lnTo>
                  <a:pt x="0" y="3103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870709"/>
            <a:ext cx="8385935" cy="1222332"/>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Times New Roman Ultra-Bold"/>
              </a:rPr>
              <a:t>INTRODUCTION</a:t>
            </a:r>
          </a:p>
        </p:txBody>
      </p:sp>
      <p:sp>
        <p:nvSpPr>
          <p:cNvPr id="6" name="TextBox 6"/>
          <p:cNvSpPr txBox="1"/>
          <p:nvPr/>
        </p:nvSpPr>
        <p:spPr>
          <a:xfrm>
            <a:off x="1028700" y="2573908"/>
            <a:ext cx="8115300" cy="1131935"/>
          </a:xfrm>
          <a:prstGeom prst="rect">
            <a:avLst/>
          </a:prstGeom>
        </p:spPr>
        <p:txBody>
          <a:bodyPr lIns="0" tIns="0" rIns="0" bIns="0" rtlCol="0" anchor="t">
            <a:spAutoFit/>
          </a:bodyPr>
          <a:lstStyle/>
          <a:p>
            <a:pPr>
              <a:lnSpc>
                <a:spcPts val="4275"/>
              </a:lnSpc>
              <a:spcBef>
                <a:spcPct val="0"/>
              </a:spcBef>
            </a:pPr>
            <a:r>
              <a:rPr lang="en-US" sz="3053" spc="-61">
                <a:solidFill>
                  <a:srgbClr val="000000"/>
                </a:solidFill>
                <a:latin typeface="Times New Roman Bold"/>
              </a:rPr>
              <a:t>Overview of credit card fraud and its impact on individuals and businesses :</a:t>
            </a:r>
          </a:p>
        </p:txBody>
      </p:sp>
      <p:sp>
        <p:nvSpPr>
          <p:cNvPr id="7" name="TextBox 7"/>
          <p:cNvSpPr txBox="1"/>
          <p:nvPr/>
        </p:nvSpPr>
        <p:spPr>
          <a:xfrm>
            <a:off x="456078" y="4224109"/>
            <a:ext cx="10493424" cy="4506073"/>
          </a:xfrm>
          <a:prstGeom prst="rect">
            <a:avLst/>
          </a:prstGeom>
        </p:spPr>
        <p:txBody>
          <a:bodyPr lIns="0" tIns="0" rIns="0" bIns="0" rtlCol="0" anchor="t">
            <a:spAutoFit/>
          </a:bodyPr>
          <a:lstStyle/>
          <a:p>
            <a:pPr marL="552883" lvl="1" indent="-276442">
              <a:lnSpc>
                <a:spcPts val="3585"/>
              </a:lnSpc>
              <a:buFont typeface="Arial"/>
              <a:buChar char="•"/>
            </a:pPr>
            <a:r>
              <a:rPr lang="en-US" sz="2560" dirty="0">
                <a:solidFill>
                  <a:srgbClr val="000000"/>
                </a:solidFill>
                <a:latin typeface="Times New Roman"/>
              </a:rPr>
              <a:t>Credit card fraud is a type of financial fraud. It involves the </a:t>
            </a:r>
            <a:r>
              <a:rPr lang="en-US" sz="2560" dirty="0" err="1">
                <a:solidFill>
                  <a:srgbClr val="000000"/>
                </a:solidFill>
                <a:latin typeface="Times New Roman"/>
              </a:rPr>
              <a:t>unauthorised</a:t>
            </a:r>
            <a:r>
              <a:rPr lang="en-US" sz="2560" dirty="0">
                <a:solidFill>
                  <a:srgbClr val="000000"/>
                </a:solidFill>
                <a:latin typeface="Times New Roman"/>
              </a:rPr>
              <a:t> use of someone's credit card information to make fraudulent transactions, leading to financial losses for the cardholder. It is a form of identity theft because it often requires stolen personal information to perpetrate the fraud</a:t>
            </a:r>
          </a:p>
          <a:p>
            <a:pPr marL="552883" lvl="1" indent="-276442">
              <a:lnSpc>
                <a:spcPts val="3585"/>
              </a:lnSpc>
              <a:buFont typeface="Arial"/>
              <a:buChar char="•"/>
            </a:pPr>
            <a:r>
              <a:rPr lang="en-US" sz="2560" dirty="0">
                <a:solidFill>
                  <a:srgbClr val="000000"/>
                </a:solidFill>
                <a:latin typeface="Times New Roman"/>
              </a:rPr>
              <a:t>Fraud can also hurt customer retention and decrease customer lifetime value (LTV). If a customer disputes a charge on their credit card bill, the business may be required to pay a chargeback fee. Additionally, many payment processing providers charge additional fees to businesses that have a higher chargeback ratio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42183" y="2293377"/>
            <a:ext cx="3960319" cy="3103450"/>
          </a:xfrm>
          <a:custGeom>
            <a:avLst/>
            <a:gdLst/>
            <a:ahLst/>
            <a:cxnLst/>
            <a:rect l="l" t="t" r="r" b="b"/>
            <a:pathLst>
              <a:path w="3960319" h="3103450">
                <a:moveTo>
                  <a:pt x="0" y="0"/>
                </a:moveTo>
                <a:lnTo>
                  <a:pt x="3960319" y="0"/>
                </a:lnTo>
                <a:lnTo>
                  <a:pt x="3960319" y="3103450"/>
                </a:lnTo>
                <a:lnTo>
                  <a:pt x="0" y="3103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60564" y="672238"/>
            <a:ext cx="11814602" cy="589098"/>
          </a:xfrm>
          <a:prstGeom prst="rect">
            <a:avLst/>
          </a:prstGeom>
        </p:spPr>
        <p:txBody>
          <a:bodyPr lIns="0" tIns="0" rIns="0" bIns="0" rtlCol="0" anchor="t">
            <a:spAutoFit/>
          </a:bodyPr>
          <a:lstStyle/>
          <a:p>
            <a:pPr>
              <a:lnSpc>
                <a:spcPts val="4275"/>
              </a:lnSpc>
              <a:spcBef>
                <a:spcPct val="0"/>
              </a:spcBef>
            </a:pPr>
            <a:r>
              <a:rPr lang="en-US" sz="3053" spc="-61">
                <a:solidFill>
                  <a:srgbClr val="000000"/>
                </a:solidFill>
                <a:latin typeface="Times New Roman Bold"/>
              </a:rPr>
              <a:t>Significance of developing effective fraud detection methods</a:t>
            </a:r>
          </a:p>
        </p:txBody>
      </p:sp>
      <p:sp>
        <p:nvSpPr>
          <p:cNvPr id="4" name="TextBox 4"/>
          <p:cNvSpPr txBox="1"/>
          <p:nvPr/>
        </p:nvSpPr>
        <p:spPr>
          <a:xfrm>
            <a:off x="202701" y="1870572"/>
            <a:ext cx="12672465" cy="8534354"/>
          </a:xfrm>
          <a:prstGeom prst="rect">
            <a:avLst/>
          </a:prstGeom>
        </p:spPr>
        <p:txBody>
          <a:bodyPr lIns="0" tIns="0" rIns="0" bIns="0" rtlCol="0" anchor="t">
            <a:spAutoFit/>
          </a:bodyPr>
          <a:lstStyle/>
          <a:p>
            <a:pPr marL="552883" lvl="1" indent="-276442" algn="just">
              <a:lnSpc>
                <a:spcPts val="3585"/>
              </a:lnSpc>
              <a:buAutoNum type="arabicPeriod"/>
            </a:pPr>
            <a:r>
              <a:rPr lang="en-US" sz="2560">
                <a:solidFill>
                  <a:srgbClr val="000000"/>
                </a:solidFill>
                <a:latin typeface="Times New Roman Bold"/>
              </a:rPr>
              <a:t>Protecting Finances:</a:t>
            </a:r>
            <a:r>
              <a:rPr lang="en-US" sz="2560">
                <a:solidFill>
                  <a:srgbClr val="000000"/>
                </a:solidFill>
                <a:latin typeface="Times New Roman"/>
              </a:rPr>
              <a:t>  Fraud can result in significant financial losses for individuals, businesses, and governments. Effective detection methods help minimize these losses by identifying fraudulent activities early on.</a:t>
            </a:r>
          </a:p>
          <a:p>
            <a:pPr marL="552883" lvl="1" indent="-276442" algn="just">
              <a:lnSpc>
                <a:spcPts val="3585"/>
              </a:lnSpc>
              <a:buAutoNum type="arabicPeriod"/>
            </a:pPr>
            <a:r>
              <a:rPr lang="en-US" sz="2560">
                <a:solidFill>
                  <a:srgbClr val="000000"/>
                </a:solidFill>
                <a:latin typeface="Times New Roman Bold"/>
              </a:rPr>
              <a:t>Maintaining Trust:</a:t>
            </a:r>
            <a:r>
              <a:rPr lang="en-US" sz="2560">
                <a:solidFill>
                  <a:srgbClr val="000000"/>
                </a:solidFill>
                <a:latin typeface="Times New Roman"/>
              </a:rPr>
              <a:t> Fraud can erode trust between customers, businesses, and financial institutions. By implementing robust fraud detection measures, organizations can demonstrate their commitment to protecting their customers and stakeholders, thereby preserving trust and reputation.</a:t>
            </a:r>
          </a:p>
          <a:p>
            <a:pPr marL="552883" lvl="1" indent="-276442" algn="just">
              <a:lnSpc>
                <a:spcPts val="3585"/>
              </a:lnSpc>
              <a:buAutoNum type="arabicPeriod"/>
            </a:pPr>
            <a:r>
              <a:rPr lang="en-US" sz="2560">
                <a:solidFill>
                  <a:srgbClr val="000000"/>
                </a:solidFill>
                <a:latin typeface="Times New Roman Bold"/>
              </a:rPr>
              <a:t>Compliance:</a:t>
            </a:r>
            <a:r>
              <a:rPr lang="en-US" sz="2560">
                <a:solidFill>
                  <a:srgbClr val="000000"/>
                </a:solidFill>
                <a:latin typeface="Times New Roman"/>
              </a:rPr>
              <a:t> Many industries are subject to regulatory requirements regarding fraud prevention and detection. Implementing effective fraud detection methods helps organizations comply with these regulations, avoiding legal penalties and reputational damage</a:t>
            </a:r>
          </a:p>
          <a:p>
            <a:pPr marL="552883" lvl="1" indent="-276442">
              <a:lnSpc>
                <a:spcPts val="3585"/>
              </a:lnSpc>
              <a:buAutoNum type="arabicPeriod"/>
            </a:pPr>
            <a:r>
              <a:rPr lang="en-US" sz="2560">
                <a:solidFill>
                  <a:srgbClr val="000000"/>
                </a:solidFill>
                <a:latin typeface="Times New Roman Semi-Bold"/>
              </a:rPr>
              <a:t>Data Security</a:t>
            </a:r>
            <a:r>
              <a:rPr lang="en-US" sz="2560">
                <a:solidFill>
                  <a:srgbClr val="000000"/>
                </a:solidFill>
                <a:latin typeface="Times New Roman"/>
              </a:rPr>
              <a:t>: Fraud detection often involves monitoring and analyzing large volumes of data. Developing effective fraud detection methods necessitates robust data security measures to protect sensitive information from unauthorized access and misuse.</a:t>
            </a:r>
          </a:p>
          <a:p>
            <a:pPr marL="552883" lvl="1" indent="-276442">
              <a:lnSpc>
                <a:spcPts val="3585"/>
              </a:lnSpc>
              <a:buAutoNum type="arabicPeriod"/>
            </a:pPr>
            <a:r>
              <a:rPr lang="en-US" sz="2560">
                <a:solidFill>
                  <a:srgbClr val="000000"/>
                </a:solidFill>
                <a:latin typeface="Times New Roman Semi-Bold"/>
              </a:rPr>
              <a:t>Customer Protection</a:t>
            </a:r>
            <a:r>
              <a:rPr lang="en-US" sz="2560">
                <a:solidFill>
                  <a:srgbClr val="000000"/>
                </a:solidFill>
                <a:latin typeface="Times New Roman"/>
              </a:rPr>
              <a:t>: Effective fraud detection methods help protect customers from identity theft, financial scams, and other fraudulent activities. This enhances customer satisfaction and loyalty, as customers feel safer and more confident conducting transactions with the organization</a:t>
            </a:r>
          </a:p>
          <a:p>
            <a:pPr>
              <a:lnSpc>
                <a:spcPts val="3585"/>
              </a:lnSpc>
            </a:pPr>
            <a:endParaRPr lang="en-US" sz="2560">
              <a:solidFill>
                <a:srgbClr val="000000"/>
              </a:solid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6674" y="4028431"/>
            <a:ext cx="5623454" cy="1313086"/>
            <a:chOff x="0" y="0"/>
            <a:chExt cx="1574692" cy="367693"/>
          </a:xfrm>
        </p:grpSpPr>
        <p:sp>
          <p:nvSpPr>
            <p:cNvPr id="3" name="Freeform 3"/>
            <p:cNvSpPr/>
            <p:nvPr/>
          </p:nvSpPr>
          <p:spPr>
            <a:xfrm>
              <a:off x="0" y="0"/>
              <a:ext cx="1574692" cy="367693"/>
            </a:xfrm>
            <a:custGeom>
              <a:avLst/>
              <a:gdLst/>
              <a:ahLst/>
              <a:cxnLst/>
              <a:rect l="l" t="t" r="r" b="b"/>
              <a:pathLst>
                <a:path w="1574692" h="367693">
                  <a:moveTo>
                    <a:pt x="0" y="0"/>
                  </a:moveTo>
                  <a:lnTo>
                    <a:pt x="1574692" y="0"/>
                  </a:lnTo>
                  <a:lnTo>
                    <a:pt x="1574692" y="367693"/>
                  </a:lnTo>
                  <a:lnTo>
                    <a:pt x="0" y="367693"/>
                  </a:lnTo>
                  <a:close/>
                </a:path>
              </a:pathLst>
            </a:custGeom>
            <a:solidFill>
              <a:srgbClr val="145DA0">
                <a:alpha val="95686"/>
              </a:srgbClr>
            </a:solidFill>
            <a:ln cap="sq">
              <a:noFill/>
              <a:prstDash val="solid"/>
              <a:miter/>
            </a:ln>
          </p:spPr>
        </p:sp>
        <p:sp>
          <p:nvSpPr>
            <p:cNvPr id="4" name="TextBox 4"/>
            <p:cNvSpPr txBox="1"/>
            <p:nvPr/>
          </p:nvSpPr>
          <p:spPr>
            <a:xfrm>
              <a:off x="0" y="-38100"/>
              <a:ext cx="1574692" cy="40579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876674" y="5341517"/>
            <a:ext cx="5623454" cy="326170"/>
            <a:chOff x="0" y="0"/>
            <a:chExt cx="1574692" cy="91335"/>
          </a:xfrm>
        </p:grpSpPr>
        <p:sp>
          <p:nvSpPr>
            <p:cNvPr id="6" name="Freeform 6"/>
            <p:cNvSpPr/>
            <p:nvPr/>
          </p:nvSpPr>
          <p:spPr>
            <a:xfrm>
              <a:off x="0" y="0"/>
              <a:ext cx="1574692" cy="91335"/>
            </a:xfrm>
            <a:custGeom>
              <a:avLst/>
              <a:gdLst/>
              <a:ahLst/>
              <a:cxnLst/>
              <a:rect l="l" t="t" r="r" b="b"/>
              <a:pathLst>
                <a:path w="1574692" h="91335">
                  <a:moveTo>
                    <a:pt x="0" y="0"/>
                  </a:moveTo>
                  <a:lnTo>
                    <a:pt x="1574692" y="0"/>
                  </a:lnTo>
                  <a:lnTo>
                    <a:pt x="1574692" y="91335"/>
                  </a:lnTo>
                  <a:lnTo>
                    <a:pt x="0" y="91335"/>
                  </a:lnTo>
                  <a:close/>
                </a:path>
              </a:pathLst>
            </a:custGeom>
            <a:solidFill>
              <a:srgbClr val="145DA0">
                <a:alpha val="48627"/>
              </a:srgbClr>
            </a:solidFill>
            <a:ln cap="sq">
              <a:noFill/>
              <a:prstDash val="solid"/>
              <a:miter/>
            </a:ln>
          </p:spPr>
        </p:sp>
        <p:sp>
          <p:nvSpPr>
            <p:cNvPr id="7" name="TextBox 7"/>
            <p:cNvSpPr txBox="1"/>
            <p:nvPr/>
          </p:nvSpPr>
          <p:spPr>
            <a:xfrm>
              <a:off x="0" y="-38100"/>
              <a:ext cx="1574692" cy="12943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p:cNvGrpSpPr/>
          <p:nvPr/>
        </p:nvGrpSpPr>
        <p:grpSpPr>
          <a:xfrm>
            <a:off x="6948375" y="1606446"/>
            <a:ext cx="9246742" cy="7470143"/>
            <a:chOff x="0" y="0"/>
            <a:chExt cx="2589293" cy="2091806"/>
          </a:xfrm>
        </p:grpSpPr>
        <p:sp>
          <p:nvSpPr>
            <p:cNvPr id="15" name="Freeform 15"/>
            <p:cNvSpPr/>
            <p:nvPr/>
          </p:nvSpPr>
          <p:spPr>
            <a:xfrm>
              <a:off x="0" y="0"/>
              <a:ext cx="2589294" cy="2091806"/>
            </a:xfrm>
            <a:custGeom>
              <a:avLst/>
              <a:gdLst/>
              <a:ahLst/>
              <a:cxnLst/>
              <a:rect l="l" t="t" r="r" b="b"/>
              <a:pathLst>
                <a:path w="2589294" h="2091806">
                  <a:moveTo>
                    <a:pt x="0" y="0"/>
                  </a:moveTo>
                  <a:lnTo>
                    <a:pt x="2589294" y="0"/>
                  </a:lnTo>
                  <a:lnTo>
                    <a:pt x="2589294" y="2091806"/>
                  </a:lnTo>
                  <a:lnTo>
                    <a:pt x="0" y="2091806"/>
                  </a:lnTo>
                  <a:close/>
                </a:path>
              </a:pathLst>
            </a:custGeom>
            <a:solidFill>
              <a:srgbClr val="145DA0">
                <a:alpha val="95686"/>
              </a:srgbClr>
            </a:solidFill>
            <a:ln cap="sq">
              <a:noFill/>
              <a:prstDash val="solid"/>
              <a:miter/>
            </a:ln>
          </p:spPr>
        </p:sp>
        <p:sp>
          <p:nvSpPr>
            <p:cNvPr id="16" name="TextBox 16"/>
            <p:cNvSpPr txBox="1"/>
            <p:nvPr/>
          </p:nvSpPr>
          <p:spPr>
            <a:xfrm>
              <a:off x="0" y="-38100"/>
              <a:ext cx="2589293" cy="212990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Freeform 17"/>
          <p:cNvSpPr/>
          <p:nvPr/>
        </p:nvSpPr>
        <p:spPr>
          <a:xfrm>
            <a:off x="7514096" y="2159061"/>
            <a:ext cx="8115300" cy="6691082"/>
          </a:xfrm>
          <a:custGeom>
            <a:avLst/>
            <a:gdLst/>
            <a:ahLst/>
            <a:cxnLst/>
            <a:rect l="l" t="t" r="r" b="b"/>
            <a:pathLst>
              <a:path w="8115300" h="6691082">
                <a:moveTo>
                  <a:pt x="0" y="0"/>
                </a:moveTo>
                <a:lnTo>
                  <a:pt x="8115300" y="0"/>
                </a:lnTo>
                <a:lnTo>
                  <a:pt x="8115300" y="6691083"/>
                </a:lnTo>
                <a:lnTo>
                  <a:pt x="0" y="6691083"/>
                </a:lnTo>
                <a:lnTo>
                  <a:pt x="0" y="0"/>
                </a:lnTo>
                <a:close/>
              </a:path>
            </a:pathLst>
          </a:custGeom>
          <a:blipFill>
            <a:blip r:embed="rId2"/>
            <a:stretch>
              <a:fillRect l="-1378" t="-160" b="-160"/>
            </a:stretch>
          </a:blipFill>
        </p:spPr>
      </p:sp>
      <p:sp>
        <p:nvSpPr>
          <p:cNvPr id="18" name="TextBox 18"/>
          <p:cNvSpPr txBox="1"/>
          <p:nvPr/>
        </p:nvSpPr>
        <p:spPr>
          <a:xfrm>
            <a:off x="1743655" y="4169022"/>
            <a:ext cx="3889492" cy="974478"/>
          </a:xfrm>
          <a:prstGeom prst="rect">
            <a:avLst/>
          </a:prstGeom>
        </p:spPr>
        <p:txBody>
          <a:bodyPr lIns="0" tIns="0" rIns="0" bIns="0" rtlCol="0" anchor="t">
            <a:spAutoFit/>
          </a:bodyPr>
          <a:lstStyle/>
          <a:p>
            <a:pPr marL="0" lvl="0" indent="0" algn="l">
              <a:lnSpc>
                <a:spcPts val="7902"/>
              </a:lnSpc>
              <a:spcBef>
                <a:spcPct val="0"/>
              </a:spcBef>
            </a:pPr>
            <a:r>
              <a:rPr lang="en-US" sz="5644" u="none" strike="noStrike">
                <a:solidFill>
                  <a:srgbClr val="FDFDFD"/>
                </a:solidFill>
                <a:latin typeface="Open Sans Extra Bold"/>
              </a:rPr>
              <a:t>Statistics</a:t>
            </a:r>
          </a:p>
        </p:txBody>
      </p:sp>
      <p:sp>
        <p:nvSpPr>
          <p:cNvPr id="19" name="Freeform 19"/>
          <p:cNvSpPr/>
          <p:nvPr/>
        </p:nvSpPr>
        <p:spPr>
          <a:xfrm>
            <a:off x="1743655" y="1028700"/>
            <a:ext cx="3534516" cy="2082958"/>
          </a:xfrm>
          <a:custGeom>
            <a:avLst/>
            <a:gdLst/>
            <a:ahLst/>
            <a:cxnLst/>
            <a:rect l="l" t="t" r="r" b="b"/>
            <a:pathLst>
              <a:path w="3534516" h="2082958">
                <a:moveTo>
                  <a:pt x="0" y="0"/>
                </a:moveTo>
                <a:lnTo>
                  <a:pt x="3534516" y="0"/>
                </a:lnTo>
                <a:lnTo>
                  <a:pt x="3534516" y="2082958"/>
                </a:lnTo>
                <a:lnTo>
                  <a:pt x="0" y="2082958"/>
                </a:lnTo>
                <a:lnTo>
                  <a:pt x="0" y="0"/>
                </a:lnTo>
                <a:close/>
              </a:path>
            </a:pathLst>
          </a:custGeom>
          <a:blipFill>
            <a:blip r:embed="rId3"/>
            <a:stretch>
              <a:fillRect l="-7940" r="-7940" b="-16260"/>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522345" y="2309520"/>
            <a:ext cx="3736955" cy="4011845"/>
          </a:xfrm>
          <a:custGeom>
            <a:avLst/>
            <a:gdLst/>
            <a:ahLst/>
            <a:cxnLst/>
            <a:rect l="l" t="t" r="r" b="b"/>
            <a:pathLst>
              <a:path w="3736955" h="4011845">
                <a:moveTo>
                  <a:pt x="0" y="0"/>
                </a:moveTo>
                <a:lnTo>
                  <a:pt x="3736955" y="0"/>
                </a:lnTo>
                <a:lnTo>
                  <a:pt x="3736955" y="4011845"/>
                </a:lnTo>
                <a:lnTo>
                  <a:pt x="0" y="4011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327309" y="412772"/>
            <a:ext cx="10945041" cy="1222332"/>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Times New Roman Ultra-Bold"/>
              </a:rPr>
              <a:t>LITERATURE REVIEW</a:t>
            </a:r>
          </a:p>
        </p:txBody>
      </p:sp>
      <p:sp>
        <p:nvSpPr>
          <p:cNvPr id="4" name="TextBox 4"/>
          <p:cNvSpPr txBox="1"/>
          <p:nvPr/>
        </p:nvSpPr>
        <p:spPr>
          <a:xfrm>
            <a:off x="443703" y="2346948"/>
            <a:ext cx="11076191" cy="2311338"/>
          </a:xfrm>
          <a:prstGeom prst="rect">
            <a:avLst/>
          </a:prstGeom>
        </p:spPr>
        <p:txBody>
          <a:bodyPr lIns="0" tIns="0" rIns="0" bIns="0" rtlCol="0" anchor="t">
            <a:spAutoFit/>
          </a:bodyPr>
          <a:lstStyle/>
          <a:p>
            <a:pPr>
              <a:lnSpc>
                <a:spcPts val="4620"/>
              </a:lnSpc>
            </a:pPr>
            <a:r>
              <a:rPr lang="en-US" sz="3300" dirty="0">
                <a:solidFill>
                  <a:srgbClr val="000000"/>
                </a:solidFill>
                <a:latin typeface="Times New Roman Bold"/>
              </a:rPr>
              <a:t>Below is link for existing literature on credit card fraud detection :</a:t>
            </a:r>
          </a:p>
          <a:p>
            <a:pPr>
              <a:lnSpc>
                <a:spcPts val="4620"/>
              </a:lnSpc>
            </a:pPr>
            <a:endParaRPr lang="en-US" sz="3300" dirty="0">
              <a:solidFill>
                <a:srgbClr val="000000"/>
              </a:solidFill>
              <a:latin typeface="Times New Roman Bold"/>
            </a:endParaRPr>
          </a:p>
          <a:p>
            <a:pPr>
              <a:lnSpc>
                <a:spcPts val="4620"/>
              </a:lnSpc>
            </a:pPr>
            <a:r>
              <a:rPr lang="en-US" sz="3300" u="sng" dirty="0">
                <a:solidFill>
                  <a:srgbClr val="37B5FF"/>
                </a:solidFill>
                <a:latin typeface="Times New Roman"/>
                <a:hlinkClick r:id="rId4" tooltip="https://ijcsmc.com/docs/papers/April2021/V10I4202112.pdf"/>
              </a:rPr>
              <a:t>Existing literature on credit card fraud detection techniques</a:t>
            </a:r>
          </a:p>
        </p:txBody>
      </p:sp>
      <p:sp>
        <p:nvSpPr>
          <p:cNvPr id="5" name="TextBox 5"/>
          <p:cNvSpPr txBox="1"/>
          <p:nvPr/>
        </p:nvSpPr>
        <p:spPr>
          <a:xfrm>
            <a:off x="479245" y="4765697"/>
            <a:ext cx="13043100" cy="3535415"/>
          </a:xfrm>
          <a:prstGeom prst="rect">
            <a:avLst/>
          </a:prstGeom>
        </p:spPr>
        <p:txBody>
          <a:bodyPr lIns="0" tIns="0" rIns="0" bIns="0" rtlCol="0" anchor="t">
            <a:spAutoFit/>
          </a:bodyPr>
          <a:lstStyle/>
          <a:p>
            <a:pPr>
              <a:lnSpc>
                <a:spcPts val="4620"/>
              </a:lnSpc>
            </a:pPr>
            <a:r>
              <a:rPr lang="en-US" sz="3300" dirty="0">
                <a:solidFill>
                  <a:srgbClr val="000000"/>
                </a:solidFill>
                <a:latin typeface="Times New Roman Bold"/>
              </a:rPr>
              <a:t>Models used in previous research paper:</a:t>
            </a:r>
          </a:p>
          <a:p>
            <a:pPr marL="712470" lvl="1" indent="-356235">
              <a:lnSpc>
                <a:spcPts val="4620"/>
              </a:lnSpc>
              <a:buFont typeface="Arial"/>
              <a:buChar char="•"/>
            </a:pPr>
            <a:r>
              <a:rPr lang="en-US" sz="3300" dirty="0">
                <a:solidFill>
                  <a:srgbClr val="000000"/>
                </a:solidFill>
                <a:latin typeface="Times New Roman"/>
              </a:rPr>
              <a:t> Cleaned the data</a:t>
            </a:r>
          </a:p>
          <a:p>
            <a:pPr marL="712470" lvl="1" indent="-356235">
              <a:lnSpc>
                <a:spcPts val="4620"/>
              </a:lnSpc>
              <a:buFont typeface="Arial"/>
              <a:buChar char="•"/>
            </a:pPr>
            <a:r>
              <a:rPr lang="en-US" sz="3300" dirty="0">
                <a:solidFill>
                  <a:srgbClr val="000000"/>
                </a:solidFill>
                <a:latin typeface="Times New Roman"/>
              </a:rPr>
              <a:t>They acquired the result of an accurate value of credit card fraud detection i.e. 0.9994802867383512 (99.93%) using a random forest algorithm.</a:t>
            </a:r>
          </a:p>
          <a:p>
            <a:pPr algn="ctr">
              <a:lnSpc>
                <a:spcPts val="4620"/>
              </a:lnSpc>
            </a:pPr>
            <a:r>
              <a:rPr lang="en-US" sz="3300" dirty="0">
                <a:solidFill>
                  <a:srgbClr val="000000"/>
                </a:solidFill>
                <a:latin typeface="Times New Roman"/>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383428" y="1528792"/>
            <a:ext cx="13043100" cy="2954434"/>
          </a:xfrm>
          <a:prstGeom prst="rect">
            <a:avLst/>
          </a:prstGeom>
        </p:spPr>
        <p:txBody>
          <a:bodyPr lIns="0" tIns="0" rIns="0" bIns="0" rtlCol="0" anchor="t">
            <a:spAutoFit/>
          </a:bodyPr>
          <a:lstStyle/>
          <a:p>
            <a:pPr>
              <a:lnSpc>
                <a:spcPts val="4620"/>
              </a:lnSpc>
            </a:pPr>
            <a:r>
              <a:rPr lang="en-US" sz="3300">
                <a:solidFill>
                  <a:srgbClr val="000000"/>
                </a:solidFill>
                <a:latin typeface="Times New Roman Bold"/>
              </a:rPr>
              <a:t>Strengths:</a:t>
            </a:r>
          </a:p>
          <a:p>
            <a:pPr marL="712470" lvl="1" indent="-356235">
              <a:lnSpc>
                <a:spcPts val="4620"/>
              </a:lnSpc>
              <a:buFont typeface="Arial"/>
              <a:buChar char="•"/>
            </a:pPr>
            <a:r>
              <a:rPr lang="en-US" sz="3300">
                <a:solidFill>
                  <a:srgbClr val="000000"/>
                </a:solidFill>
                <a:latin typeface="Times New Roman"/>
              </a:rPr>
              <a:t>They acquired the result of an accurate value of credit card fraud detection i.e. 0.9994802867383512 (99.93%) using a random forest algorithm.</a:t>
            </a:r>
          </a:p>
          <a:p>
            <a:pPr algn="ctr">
              <a:lnSpc>
                <a:spcPts val="4620"/>
              </a:lnSpc>
            </a:pPr>
            <a:r>
              <a:rPr lang="en-US" sz="3300">
                <a:solidFill>
                  <a:srgbClr val="000000"/>
                </a:solidFill>
                <a:latin typeface="Times New Roman"/>
              </a:rPr>
              <a:t> </a:t>
            </a:r>
          </a:p>
        </p:txBody>
      </p:sp>
      <p:sp>
        <p:nvSpPr>
          <p:cNvPr id="3" name="TextBox 3"/>
          <p:cNvSpPr txBox="1"/>
          <p:nvPr/>
        </p:nvSpPr>
        <p:spPr>
          <a:xfrm>
            <a:off x="1789204" y="4747052"/>
            <a:ext cx="13043100" cy="1721433"/>
          </a:xfrm>
          <a:prstGeom prst="rect">
            <a:avLst/>
          </a:prstGeom>
        </p:spPr>
        <p:txBody>
          <a:bodyPr lIns="0" tIns="0" rIns="0" bIns="0" rtlCol="0" anchor="t">
            <a:spAutoFit/>
          </a:bodyPr>
          <a:lstStyle/>
          <a:p>
            <a:pPr>
              <a:lnSpc>
                <a:spcPts val="4620"/>
              </a:lnSpc>
            </a:pPr>
            <a:r>
              <a:rPr lang="en-US" sz="3300" dirty="0">
                <a:solidFill>
                  <a:srgbClr val="000000"/>
                </a:solidFill>
                <a:latin typeface="Times New Roman Bold"/>
              </a:rPr>
              <a:t>Limitations :</a:t>
            </a:r>
          </a:p>
          <a:p>
            <a:pPr marL="712470" lvl="1" indent="-356235">
              <a:lnSpc>
                <a:spcPts val="4620"/>
              </a:lnSpc>
              <a:buFont typeface="Arial"/>
              <a:buChar char="•"/>
            </a:pPr>
            <a:r>
              <a:rPr lang="en-US" sz="3300" dirty="0">
                <a:solidFill>
                  <a:srgbClr val="000000"/>
                </a:solidFill>
                <a:latin typeface="Times New Roman"/>
              </a:rPr>
              <a:t>Imbalanced data is not handled </a:t>
            </a:r>
          </a:p>
          <a:p>
            <a:pPr marL="712470" lvl="1" indent="-356235">
              <a:lnSpc>
                <a:spcPts val="4620"/>
              </a:lnSpc>
              <a:buFont typeface="Arial"/>
              <a:buChar char="•"/>
            </a:pPr>
            <a:r>
              <a:rPr lang="en-US" sz="3300" dirty="0">
                <a:solidFill>
                  <a:srgbClr val="000000"/>
                </a:solidFill>
                <a:latin typeface="Times New Roman"/>
              </a:rPr>
              <a:t>Data Visualizations was not good enough</a:t>
            </a:r>
          </a:p>
        </p:txBody>
      </p:sp>
      <p:sp>
        <p:nvSpPr>
          <p:cNvPr id="4" name="Freeform 4"/>
          <p:cNvSpPr/>
          <p:nvPr/>
        </p:nvSpPr>
        <p:spPr>
          <a:xfrm>
            <a:off x="13115801" y="7099935"/>
            <a:ext cx="4143499" cy="2631122"/>
          </a:xfrm>
          <a:custGeom>
            <a:avLst/>
            <a:gdLst/>
            <a:ahLst/>
            <a:cxnLst/>
            <a:rect l="l" t="t" r="r" b="b"/>
            <a:pathLst>
              <a:path w="4143499" h="2631122">
                <a:moveTo>
                  <a:pt x="0" y="0"/>
                </a:moveTo>
                <a:lnTo>
                  <a:pt x="4143499" y="0"/>
                </a:lnTo>
                <a:lnTo>
                  <a:pt x="4143499" y="2631121"/>
                </a:lnTo>
                <a:lnTo>
                  <a:pt x="0" y="2631121"/>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179227" y="1886631"/>
            <a:ext cx="4512983" cy="3012416"/>
          </a:xfrm>
          <a:custGeom>
            <a:avLst/>
            <a:gdLst/>
            <a:ahLst/>
            <a:cxnLst/>
            <a:rect l="l" t="t" r="r" b="b"/>
            <a:pathLst>
              <a:path w="4512983" h="3012416">
                <a:moveTo>
                  <a:pt x="0" y="0"/>
                </a:moveTo>
                <a:lnTo>
                  <a:pt x="4512984" y="0"/>
                </a:lnTo>
                <a:lnTo>
                  <a:pt x="4512984" y="3012416"/>
                </a:lnTo>
                <a:lnTo>
                  <a:pt x="0" y="3012416"/>
                </a:lnTo>
                <a:lnTo>
                  <a:pt x="0" y="0"/>
                </a:lnTo>
                <a:close/>
              </a:path>
            </a:pathLst>
          </a:custGeom>
          <a:blipFill>
            <a:blip r:embed="rId2"/>
            <a:stretch>
              <a:fillRect/>
            </a:stretch>
          </a:blipFill>
        </p:spPr>
      </p:sp>
      <p:sp>
        <p:nvSpPr>
          <p:cNvPr id="3" name="TextBox 3"/>
          <p:cNvSpPr txBox="1"/>
          <p:nvPr/>
        </p:nvSpPr>
        <p:spPr>
          <a:xfrm>
            <a:off x="3174800" y="664299"/>
            <a:ext cx="10945041" cy="1222332"/>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Times New Roman Ultra-Bold"/>
              </a:rPr>
              <a:t>DATA COLLECTION</a:t>
            </a:r>
          </a:p>
        </p:txBody>
      </p:sp>
      <p:sp>
        <p:nvSpPr>
          <p:cNvPr id="4" name="TextBox 4"/>
          <p:cNvSpPr txBox="1"/>
          <p:nvPr/>
        </p:nvSpPr>
        <p:spPr>
          <a:xfrm>
            <a:off x="1066800" y="2580404"/>
            <a:ext cx="5889615" cy="541623"/>
          </a:xfrm>
          <a:prstGeom prst="rect">
            <a:avLst/>
          </a:prstGeom>
        </p:spPr>
        <p:txBody>
          <a:bodyPr wrap="square" lIns="0" tIns="0" rIns="0" bIns="0" rtlCol="0" anchor="t">
            <a:spAutoFit/>
          </a:bodyPr>
          <a:lstStyle/>
          <a:p>
            <a:pPr algn="ctr">
              <a:lnSpc>
                <a:spcPts val="4620"/>
              </a:lnSpc>
            </a:pPr>
            <a:r>
              <a:rPr lang="en-US" sz="3300" dirty="0">
                <a:solidFill>
                  <a:srgbClr val="000000"/>
                </a:solidFill>
                <a:latin typeface="Times New Roman Bold"/>
              </a:rPr>
              <a:t>Data Collected from Kaggle</a:t>
            </a:r>
          </a:p>
        </p:txBody>
      </p:sp>
      <p:sp>
        <p:nvSpPr>
          <p:cNvPr id="5" name="TextBox 5"/>
          <p:cNvSpPr txBox="1"/>
          <p:nvPr/>
        </p:nvSpPr>
        <p:spPr>
          <a:xfrm>
            <a:off x="595790" y="3774754"/>
            <a:ext cx="10385503" cy="563809"/>
          </a:xfrm>
          <a:prstGeom prst="rect">
            <a:avLst/>
          </a:prstGeom>
        </p:spPr>
        <p:txBody>
          <a:bodyPr wrap="square" lIns="0" tIns="0" rIns="0" bIns="0" rtlCol="0" anchor="t">
            <a:spAutoFit/>
          </a:bodyPr>
          <a:lstStyle/>
          <a:p>
            <a:pPr algn="ctr">
              <a:lnSpc>
                <a:spcPts val="4759"/>
              </a:lnSpc>
            </a:pPr>
            <a:r>
              <a:rPr lang="en-US" sz="3399" u="sng" dirty="0">
                <a:solidFill>
                  <a:srgbClr val="37B5FF"/>
                </a:solidFill>
                <a:latin typeface="Times New Roman"/>
                <a:hlinkClick r:id="rId3" tooltip="https://www.kaggle.com/datasets/mlg-ulb/creditcardfraud"/>
              </a:rPr>
              <a:t>https://www.kaggle.com/datasets/mlg-ulb/creditcardfraud</a:t>
            </a:r>
          </a:p>
        </p:txBody>
      </p:sp>
      <p:sp>
        <p:nvSpPr>
          <p:cNvPr id="6" name="TextBox 6"/>
          <p:cNvSpPr txBox="1"/>
          <p:nvPr/>
        </p:nvSpPr>
        <p:spPr>
          <a:xfrm>
            <a:off x="1196985" y="5010150"/>
            <a:ext cx="14900672" cy="3647308"/>
          </a:xfrm>
          <a:prstGeom prst="rect">
            <a:avLst/>
          </a:prstGeom>
        </p:spPr>
        <p:txBody>
          <a:bodyPr lIns="0" tIns="0" rIns="0" bIns="0" rtlCol="0" anchor="t">
            <a:spAutoFit/>
          </a:bodyPr>
          <a:lstStyle/>
          <a:p>
            <a:pPr>
              <a:lnSpc>
                <a:spcPts val="4759"/>
              </a:lnSpc>
            </a:pPr>
            <a:r>
              <a:rPr lang="en-US" sz="3399" dirty="0">
                <a:solidFill>
                  <a:srgbClr val="000000"/>
                </a:solidFill>
                <a:latin typeface="Times New Roman Bold"/>
              </a:rPr>
              <a:t>Discuss the importance of having labeled data:</a:t>
            </a:r>
          </a:p>
          <a:p>
            <a:pPr>
              <a:lnSpc>
                <a:spcPts val="4759"/>
              </a:lnSpc>
            </a:pPr>
            <a:r>
              <a:rPr lang="en-US" sz="3399" dirty="0">
                <a:solidFill>
                  <a:srgbClr val="000000"/>
                </a:solidFill>
                <a:latin typeface="Times New Roman"/>
              </a:rPr>
              <a:t>Labeled data is crucial for training and evaluating machine learning models. It provides the ground truth necessary for algorithms to learn patterns, make predictions, and assess performance accurately. Labeled data enables model development, validation, and generalization to new scenarios, ensuring reliable and effective machine learning applications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468940" y="2510697"/>
            <a:ext cx="4464785" cy="3348588"/>
          </a:xfrm>
          <a:custGeom>
            <a:avLst/>
            <a:gdLst/>
            <a:ahLst/>
            <a:cxnLst/>
            <a:rect l="l" t="t" r="r" b="b"/>
            <a:pathLst>
              <a:path w="4464785" h="3348588">
                <a:moveTo>
                  <a:pt x="0" y="0"/>
                </a:moveTo>
                <a:lnTo>
                  <a:pt x="4464785" y="0"/>
                </a:lnTo>
                <a:lnTo>
                  <a:pt x="4464785" y="3348588"/>
                </a:lnTo>
                <a:lnTo>
                  <a:pt x="0" y="3348588"/>
                </a:lnTo>
                <a:lnTo>
                  <a:pt x="0" y="0"/>
                </a:lnTo>
                <a:close/>
              </a:path>
            </a:pathLst>
          </a:custGeom>
          <a:blipFill>
            <a:blip r:embed="rId2"/>
            <a:stretch>
              <a:fillRect/>
            </a:stretch>
          </a:blipFill>
        </p:spPr>
      </p:sp>
      <p:sp>
        <p:nvSpPr>
          <p:cNvPr id="3" name="TextBox 3"/>
          <p:cNvSpPr txBox="1"/>
          <p:nvPr/>
        </p:nvSpPr>
        <p:spPr>
          <a:xfrm>
            <a:off x="2954717" y="470634"/>
            <a:ext cx="12378566" cy="1222332"/>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Times New Roman Ultra-Bold"/>
              </a:rPr>
              <a:t>DATA PREPROCESSING</a:t>
            </a:r>
          </a:p>
        </p:txBody>
      </p:sp>
      <p:sp>
        <p:nvSpPr>
          <p:cNvPr id="4" name="TextBox 4"/>
          <p:cNvSpPr txBox="1"/>
          <p:nvPr/>
        </p:nvSpPr>
        <p:spPr>
          <a:xfrm>
            <a:off x="800661" y="2552395"/>
            <a:ext cx="14900672" cy="5488234"/>
          </a:xfrm>
          <a:prstGeom prst="rect">
            <a:avLst/>
          </a:prstGeom>
        </p:spPr>
        <p:txBody>
          <a:bodyPr lIns="0" tIns="0" rIns="0" bIns="0" rtlCol="0" anchor="t">
            <a:spAutoFit/>
          </a:bodyPr>
          <a:lstStyle/>
          <a:p>
            <a:pPr>
              <a:lnSpc>
                <a:spcPts val="4759"/>
              </a:lnSpc>
            </a:pPr>
            <a:r>
              <a:rPr lang="en-US" sz="3399" dirty="0">
                <a:solidFill>
                  <a:srgbClr val="000000"/>
                </a:solidFill>
                <a:latin typeface="Times New Roman Bold"/>
              </a:rPr>
              <a:t>Steps:</a:t>
            </a:r>
          </a:p>
          <a:p>
            <a:pPr marL="734059" lvl="1" indent="-367030">
              <a:lnSpc>
                <a:spcPts val="4759"/>
              </a:lnSpc>
              <a:buFont typeface="Arial"/>
              <a:buChar char="•"/>
            </a:pPr>
            <a:r>
              <a:rPr lang="en-US" sz="3399" dirty="0">
                <a:solidFill>
                  <a:srgbClr val="000000"/>
                </a:solidFill>
                <a:latin typeface="Times New Roman"/>
              </a:rPr>
              <a:t>Loaded the dataset</a:t>
            </a:r>
          </a:p>
          <a:p>
            <a:pPr marL="734059" lvl="1" indent="-367030">
              <a:lnSpc>
                <a:spcPts val="4759"/>
              </a:lnSpc>
              <a:buFont typeface="Arial"/>
              <a:buChar char="•"/>
            </a:pPr>
            <a:r>
              <a:rPr lang="en-US" sz="3399" dirty="0">
                <a:solidFill>
                  <a:srgbClr val="000000"/>
                </a:solidFill>
                <a:latin typeface="Times New Roman"/>
              </a:rPr>
              <a:t>Checking for null values </a:t>
            </a:r>
          </a:p>
          <a:p>
            <a:pPr marL="734059" lvl="1" indent="-367030">
              <a:lnSpc>
                <a:spcPts val="4759"/>
              </a:lnSpc>
              <a:buFont typeface="Arial"/>
              <a:buChar char="•"/>
            </a:pPr>
            <a:r>
              <a:rPr lang="en-US" sz="3399" dirty="0">
                <a:solidFill>
                  <a:srgbClr val="000000"/>
                </a:solidFill>
                <a:latin typeface="Times New Roman"/>
              </a:rPr>
              <a:t>Checking for duplicates value </a:t>
            </a:r>
          </a:p>
          <a:p>
            <a:pPr marL="734059" lvl="1" indent="-367030">
              <a:lnSpc>
                <a:spcPts val="4759"/>
              </a:lnSpc>
              <a:buFont typeface="Arial"/>
              <a:buChar char="•"/>
            </a:pPr>
            <a:r>
              <a:rPr lang="en-US" sz="3399" dirty="0">
                <a:solidFill>
                  <a:srgbClr val="000000"/>
                </a:solidFill>
                <a:latin typeface="Times New Roman"/>
              </a:rPr>
              <a:t>Delete the non important features</a:t>
            </a:r>
          </a:p>
          <a:p>
            <a:pPr marL="734059" lvl="1" indent="-367030">
              <a:lnSpc>
                <a:spcPts val="4759"/>
              </a:lnSpc>
              <a:buFont typeface="Arial"/>
              <a:buChar char="•"/>
            </a:pPr>
            <a:r>
              <a:rPr lang="en-US" sz="3399" dirty="0">
                <a:solidFill>
                  <a:srgbClr val="000000"/>
                </a:solidFill>
                <a:latin typeface="Times New Roman"/>
              </a:rPr>
              <a:t>Feature Selection</a:t>
            </a:r>
          </a:p>
          <a:p>
            <a:pPr marL="734059" lvl="1" indent="-367030">
              <a:lnSpc>
                <a:spcPts val="4759"/>
              </a:lnSpc>
              <a:buFont typeface="Arial"/>
              <a:buChar char="•"/>
            </a:pPr>
            <a:r>
              <a:rPr lang="en-US" sz="3399" dirty="0">
                <a:solidFill>
                  <a:srgbClr val="000000"/>
                </a:solidFill>
                <a:latin typeface="Times New Roman"/>
              </a:rPr>
              <a:t>SMOTE</a:t>
            </a:r>
          </a:p>
          <a:p>
            <a:pPr marL="734059" lvl="1" indent="-367030">
              <a:lnSpc>
                <a:spcPts val="4759"/>
              </a:lnSpc>
              <a:buFont typeface="Arial"/>
              <a:buChar char="•"/>
            </a:pPr>
            <a:r>
              <a:rPr lang="en-US" sz="3399" dirty="0">
                <a:solidFill>
                  <a:srgbClr val="000000"/>
                </a:solidFill>
                <a:latin typeface="Times New Roman"/>
              </a:rPr>
              <a:t>ML </a:t>
            </a:r>
          </a:p>
          <a:p>
            <a:pPr>
              <a:lnSpc>
                <a:spcPts val="4759"/>
              </a:lnSpc>
            </a:pPr>
            <a:endParaRPr lang="en-US" sz="3399" dirty="0">
              <a:solidFill>
                <a:srgbClr val="000000"/>
              </a:solidFill>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1071</Words>
  <Application>Microsoft Office PowerPoint</Application>
  <PresentationFormat>Custom</PresentationFormat>
  <Paragraphs>115</Paragraphs>
  <Slides>23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Canva Sans Bold</vt:lpstr>
      <vt:lpstr>Rustic Printed Bold</vt:lpstr>
      <vt:lpstr>Times New Roman</vt:lpstr>
      <vt:lpstr>Times New Roman Semi-Bold</vt:lpstr>
      <vt:lpstr>Calibri</vt:lpstr>
      <vt:lpstr>Times New Roman Bold</vt:lpstr>
      <vt:lpstr>DM Sans Bold</vt:lpstr>
      <vt:lpstr>Poppins</vt:lpstr>
      <vt:lpstr>Arial</vt:lpstr>
      <vt:lpstr>Open Sans Extra Bold</vt:lpstr>
      <vt:lpstr>Times New Roman Ultra-Bold</vt:lpstr>
      <vt:lpstr>Canva Sans</vt:lpstr>
      <vt:lpstr>Rustic Printed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cp:lastModifiedBy>mansi choudhary</cp:lastModifiedBy>
  <cp:revision>3</cp:revision>
  <dcterms:created xsi:type="dcterms:W3CDTF">2006-08-16T00:00:00Z</dcterms:created>
  <dcterms:modified xsi:type="dcterms:W3CDTF">2024-07-04T13:52:27Z</dcterms:modified>
  <dc:identifier>DAF_-oKonRA</dc:identifier>
</cp:coreProperties>
</file>